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6"/>
  </p:notesMasterIdLst>
  <p:sldIdLst>
    <p:sldId id="257" r:id="rId2"/>
    <p:sldId id="260" r:id="rId3"/>
    <p:sldId id="273" r:id="rId4"/>
    <p:sldId id="267" r:id="rId5"/>
    <p:sldId id="314" r:id="rId6"/>
    <p:sldId id="360" r:id="rId7"/>
    <p:sldId id="361" r:id="rId8"/>
    <p:sldId id="362" r:id="rId9"/>
    <p:sldId id="363" r:id="rId10"/>
    <p:sldId id="364" r:id="rId11"/>
    <p:sldId id="365" r:id="rId12"/>
    <p:sldId id="327" r:id="rId13"/>
    <p:sldId id="347" r:id="rId14"/>
    <p:sldId id="348" r:id="rId15"/>
    <p:sldId id="329" r:id="rId16"/>
    <p:sldId id="330" r:id="rId17"/>
    <p:sldId id="331" r:id="rId18"/>
    <p:sldId id="333" r:id="rId19"/>
    <p:sldId id="349" r:id="rId20"/>
    <p:sldId id="350" r:id="rId21"/>
    <p:sldId id="351" r:id="rId22"/>
    <p:sldId id="352" r:id="rId23"/>
    <p:sldId id="353" r:id="rId24"/>
    <p:sldId id="354" r:id="rId25"/>
    <p:sldId id="357" r:id="rId26"/>
    <p:sldId id="359" r:id="rId27"/>
    <p:sldId id="355" r:id="rId28"/>
    <p:sldId id="356" r:id="rId29"/>
    <p:sldId id="334" r:id="rId30"/>
    <p:sldId id="366" r:id="rId31"/>
    <p:sldId id="367" r:id="rId32"/>
    <p:sldId id="335" r:id="rId33"/>
    <p:sldId id="336" r:id="rId34"/>
    <p:sldId id="337" r:id="rId35"/>
    <p:sldId id="338" r:id="rId36"/>
    <p:sldId id="358" r:id="rId37"/>
    <p:sldId id="339" r:id="rId38"/>
    <p:sldId id="340" r:id="rId39"/>
    <p:sldId id="342" r:id="rId40"/>
    <p:sldId id="343" r:id="rId41"/>
    <p:sldId id="344" r:id="rId42"/>
    <p:sldId id="345" r:id="rId43"/>
    <p:sldId id="296" r:id="rId44"/>
    <p:sldId id="346"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86"/>
    <p:restoredTop sz="74219"/>
  </p:normalViewPr>
  <p:slideViewPr>
    <p:cSldViewPr snapToGrid="0" snapToObjects="1">
      <p:cViewPr>
        <p:scale>
          <a:sx n="60" d="100"/>
          <a:sy n="60" d="100"/>
        </p:scale>
        <p:origin x="2008" y="4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F21A03-3D15-804B-B9AB-2C3D16729ACD}" type="datetimeFigureOut">
              <a:rPr lang="en-US" smtClean="0"/>
              <a:t>6/28/18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8EFB65-0F8B-E048-AD81-7B4FCDDD95B0}" type="slidenum">
              <a:rPr lang="en-US" smtClean="0"/>
              <a:t>‹#›</a:t>
            </a:fld>
            <a:endParaRPr lang="en-US"/>
          </a:p>
        </p:txBody>
      </p:sp>
    </p:spTree>
    <p:extLst>
      <p:ext uri="{BB962C8B-B14F-4D97-AF65-F5344CB8AC3E}">
        <p14:creationId xmlns:p14="http://schemas.microsoft.com/office/powerpoint/2010/main" val="15995377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graphics.wsj.com/blue-feed-red-feed/#/trump" TargetMode="External"/><Relationship Id="rId4" Type="http://schemas.openxmlformats.org/officeDocument/2006/relationships/hyperlink" Target="http://science.sciencemag.org/content/348/6239/1130" TargetMode="External"/><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lessons so far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have introduced you to a variety of ways to think about your social media participation. For example, we have explored identity and the question of whether (and how) an authentic identity can be created online. </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We will now turn our attention to how social media encourages groups or communities to form in online spaces. </a:t>
            </a:r>
            <a:r>
              <a:rPr lang="en-US" sz="1200" b="0" kern="1200" dirty="0" smtClean="0">
                <a:solidFill>
                  <a:schemeClr val="tx1"/>
                </a:solidFill>
                <a:effectLst/>
                <a:latin typeface="+mn-lt"/>
                <a:ea typeface="+mn-ea"/>
                <a:cs typeface="+mn-cs"/>
              </a:rPr>
              <a:t>W</a:t>
            </a:r>
            <a:r>
              <a:rPr lang="en-US" sz="1200" kern="1200" dirty="0" smtClean="0">
                <a:solidFill>
                  <a:schemeClr val="tx1"/>
                </a:solidFill>
                <a:effectLst/>
                <a:latin typeface="+mn-lt"/>
                <a:ea typeface="+mn-ea"/>
                <a:cs typeface="+mn-cs"/>
              </a:rPr>
              <a:t>e will look at the types of social connections can be facilitated (or thwarted) by social networking sites. </a:t>
            </a:r>
            <a:endParaRPr lang="en-US" dirty="0" smtClean="0">
              <a:effectLst/>
            </a:endParaRPr>
          </a:p>
          <a:p>
            <a:endParaRPr lang="en-US" b="1" dirty="0" smtClean="0">
              <a:effectLst/>
            </a:endParaRPr>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a:t>
            </a:fld>
            <a:endParaRPr lang="en-US"/>
          </a:p>
        </p:txBody>
      </p:sp>
    </p:spTree>
    <p:extLst>
      <p:ext uri="{BB962C8B-B14F-4D97-AF65-F5344CB8AC3E}">
        <p14:creationId xmlns:p14="http://schemas.microsoft.com/office/powerpoint/2010/main" val="12072922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5</a:t>
            </a:fld>
            <a:endParaRPr lang="en-US"/>
          </a:p>
        </p:txBody>
      </p:sp>
    </p:spTree>
    <p:extLst>
      <p:ext uri="{BB962C8B-B14F-4D97-AF65-F5344CB8AC3E}">
        <p14:creationId xmlns:p14="http://schemas.microsoft.com/office/powerpoint/2010/main" val="8858979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What distinguishes networked publics from other types of publics is their underlying structure. Networked technologies reorganize how information flows and how people interact with information and each other. In essence, the architecture of networked publics differentiates them from more traditional notions of publics. (3)</a:t>
            </a:r>
            <a:endParaRPr lang="en-US" dirty="0" smtClean="0"/>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7</a:t>
            </a:fld>
            <a:endParaRPr lang="en-US"/>
          </a:p>
        </p:txBody>
      </p:sp>
    </p:spTree>
    <p:extLst>
      <p:ext uri="{BB962C8B-B14F-4D97-AF65-F5344CB8AC3E}">
        <p14:creationId xmlns:p14="http://schemas.microsoft.com/office/powerpoint/2010/main" val="19583730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“Networked technologies introduce new affordances for amplifying, recording, and spreading information and social acts. These affordances can shape publics and how people negotiate them. While such affordances do not determine social practice, they can destabilize core assumptions people make when engaging in social life. As such, they can reshape publics both directly and through the practices that people develop to account for the affordances. When left unchecked, networked technologies can play a powerful role in controlling information and configuring interactions. This is one fault line that prompts resistance to and demonization of new technologies. Much of the concern stems from how the technology’s affordances inflect understood practices.” (7)</a:t>
            </a:r>
            <a:endParaRPr lang="en-US" dirty="0" smtClean="0"/>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8</a:t>
            </a:fld>
            <a:endParaRPr lang="en-US"/>
          </a:p>
        </p:txBody>
      </p:sp>
    </p:spTree>
    <p:extLst>
      <p:ext uri="{BB962C8B-B14F-4D97-AF65-F5344CB8AC3E}">
        <p14:creationId xmlns:p14="http://schemas.microsoft.com/office/powerpoint/2010/main" val="8650666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“Defining and controlling boundaries around public and private can be quite difficult in a networked society, particularly when someone is motivated to publicize something that is seemingly private or when technology complicates people’s ability to control access and visibility.” (12)</a:t>
            </a:r>
            <a:endParaRPr lang="en-US" dirty="0" smtClean="0"/>
          </a:p>
          <a:p>
            <a:endParaRPr lang="en-US" dirty="0" smtClean="0"/>
          </a:p>
          <a:p>
            <a:r>
              <a:rPr lang="en-US" dirty="0" smtClean="0"/>
              <a:t>“</a:t>
            </a:r>
            <a:r>
              <a:rPr lang="en-US" sz="1200" kern="1200" dirty="0" smtClean="0">
                <a:solidFill>
                  <a:schemeClr val="tx1"/>
                </a:solidFill>
                <a:effectLst/>
                <a:latin typeface="+mn-lt"/>
                <a:ea typeface="+mn-ea"/>
                <a:cs typeface="+mn-cs"/>
              </a:rPr>
              <a:t>We need to examine people’s strategies for negotiating control in the face of structural conditions that complicate privacy and rethink our binary conceptions of public and private. While public and private are certainly in flux, it is unlikely that privacy will simply be disregarded.” (12)</a:t>
            </a:r>
            <a:endParaRPr lang="en-US" dirty="0" smtClean="0"/>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9</a:t>
            </a:fld>
            <a:endParaRPr lang="en-US"/>
          </a:p>
        </p:txBody>
      </p:sp>
    </p:spTree>
    <p:extLst>
      <p:ext uri="{BB962C8B-B14F-4D97-AF65-F5344CB8AC3E}">
        <p14:creationId xmlns:p14="http://schemas.microsoft.com/office/powerpoint/2010/main" val="21142202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10</a:t>
            </a:fld>
            <a:endParaRPr lang="en-US"/>
          </a:p>
        </p:txBody>
      </p:sp>
    </p:spTree>
    <p:extLst>
      <p:ext uri="{BB962C8B-B14F-4D97-AF65-F5344CB8AC3E}">
        <p14:creationId xmlns:p14="http://schemas.microsoft.com/office/powerpoint/2010/main" val="5114263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“Thus, taking the structural elements of networked publics into account when analyzing what unfolds can provide a valuable interpretive framework.” 15 </a:t>
            </a:r>
            <a:endParaRPr lang="en-US" dirty="0" smtClean="0"/>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11</a:t>
            </a:fld>
            <a:endParaRPr lang="en-US"/>
          </a:p>
        </p:txBody>
      </p:sp>
    </p:spTree>
    <p:extLst>
      <p:ext uri="{BB962C8B-B14F-4D97-AF65-F5344CB8AC3E}">
        <p14:creationId xmlns:p14="http://schemas.microsoft.com/office/powerpoint/2010/main" val="19177194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a:t>
            </a:r>
            <a:r>
              <a:rPr lang="en-US" i="1" dirty="0" smtClean="0"/>
              <a:t>social network</a:t>
            </a:r>
            <a:r>
              <a:rPr lang="en-US" dirty="0" smtClean="0"/>
              <a:t> is defined as a chain of individuals and their personal connections.</a:t>
            </a:r>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12</a:t>
            </a:fld>
            <a:endParaRPr lang="en-US"/>
          </a:p>
        </p:txBody>
      </p:sp>
    </p:spTree>
    <p:extLst>
      <p:ext uri="{BB962C8B-B14F-4D97-AF65-F5344CB8AC3E}">
        <p14:creationId xmlns:p14="http://schemas.microsoft.com/office/powerpoint/2010/main" val="20696531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Club Nexus was introduced at Stanford in the fall of 2001. It is a system devised by students to serve the communication needs of the Stanford online community. Students can use Club Nexus to send e-mail and invitations, chat, post events, buy and sell used goods, search for people with similar interests, place personals, display their artwork or post editorial columns. </a:t>
            </a:r>
          </a:p>
          <a:p>
            <a:endParaRPr lang="en-US" dirty="0" smtClean="0"/>
          </a:p>
          <a:p>
            <a:r>
              <a:rPr lang="en-US" dirty="0" smtClean="0"/>
              <a:t>Small world effect: </a:t>
            </a:r>
            <a:r>
              <a:rPr lang="en-US" dirty="0" smtClean="0"/>
              <a:t>where the distance between any two users, measured in the number of hops along the Nexus Net, is only four on average </a:t>
            </a:r>
          </a:p>
          <a:p>
            <a:endParaRPr lang="en-US" dirty="0" smtClean="0"/>
          </a:p>
          <a:p>
            <a:r>
              <a:rPr lang="en-US" dirty="0" smtClean="0"/>
              <a:t>Clustering: results review</a:t>
            </a:r>
            <a:r>
              <a:rPr lang="en-US" baseline="0" dirty="0" smtClean="0"/>
              <a:t> that there is a significant amount of structure in the social interactions reported in Club Nexus</a:t>
            </a:r>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13</a:t>
            </a:fld>
            <a:endParaRPr lang="en-US"/>
          </a:p>
        </p:txBody>
      </p:sp>
    </p:spTree>
    <p:extLst>
      <p:ext uri="{BB962C8B-B14F-4D97-AF65-F5344CB8AC3E}">
        <p14:creationId xmlns:p14="http://schemas.microsoft.com/office/powerpoint/2010/main" val="17548582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Club Nexus was introduced at Stanford in the fall of 2001. It is a system devised by students to serve the communication needs of the Stanford online community. Students can use Club Nexus to send e-mail and invitations, chat, post events, buy and sell used goods, search for people with similar interests, place personals, display their artwork or post editorial columns. </a:t>
            </a:r>
          </a:p>
          <a:p>
            <a:endParaRPr lang="en-US" dirty="0" smtClean="0"/>
          </a:p>
          <a:p>
            <a:r>
              <a:rPr lang="en-US" dirty="0" smtClean="0"/>
              <a:t>Small world effect: </a:t>
            </a:r>
            <a:r>
              <a:rPr lang="en-US" dirty="0" smtClean="0"/>
              <a:t>where the distance between any two users, measured in the number of hops along the Nexus Net, is only four on average </a:t>
            </a:r>
          </a:p>
          <a:p>
            <a:endParaRPr lang="en-US" dirty="0" smtClean="0"/>
          </a:p>
          <a:p>
            <a:r>
              <a:rPr lang="en-US" dirty="0" smtClean="0"/>
              <a:t>Clustering: results review</a:t>
            </a:r>
            <a:r>
              <a:rPr lang="en-US" baseline="0" dirty="0" smtClean="0"/>
              <a:t> that there is a significant amount of structure in the social interactions reported in Club Nexus</a:t>
            </a:r>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14</a:t>
            </a:fld>
            <a:endParaRPr lang="en-US"/>
          </a:p>
        </p:txBody>
      </p:sp>
    </p:spTree>
    <p:extLst>
      <p:ext uri="{BB962C8B-B14F-4D97-AF65-F5344CB8AC3E}">
        <p14:creationId xmlns:p14="http://schemas.microsoft.com/office/powerpoint/2010/main" val="3360229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15</a:t>
            </a:fld>
            <a:endParaRPr lang="en-US"/>
          </a:p>
        </p:txBody>
      </p:sp>
    </p:spTree>
    <p:extLst>
      <p:ext uri="{BB962C8B-B14F-4D97-AF65-F5344CB8AC3E}">
        <p14:creationId xmlns:p14="http://schemas.microsoft.com/office/powerpoint/2010/main" val="4789006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Video embedded</a:t>
            </a:r>
            <a:r>
              <a:rPr lang="en-US" baseline="0" dirty="0" smtClean="0"/>
              <a:t> in photo: https://</a:t>
            </a:r>
            <a:r>
              <a:rPr lang="en-US" baseline="0" dirty="0" err="1" smtClean="0"/>
              <a:t>www.youtube.com</a:t>
            </a:r>
            <a:r>
              <a:rPr lang="en-US" baseline="0" dirty="0" smtClean="0"/>
              <a:t>/</a:t>
            </a:r>
            <a:r>
              <a:rPr lang="en-US" baseline="0" dirty="0" err="1" smtClean="0"/>
              <a:t>watch?v</a:t>
            </a:r>
            <a:r>
              <a:rPr lang="en-US" baseline="0" dirty="0" smtClean="0"/>
              <a:t>=oruh5Hb_95I</a:t>
            </a:r>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16</a:t>
            </a:fld>
            <a:endParaRPr lang="en-US"/>
          </a:p>
        </p:txBody>
      </p:sp>
    </p:spTree>
    <p:extLst>
      <p:ext uri="{BB962C8B-B14F-4D97-AF65-F5344CB8AC3E}">
        <p14:creationId xmlns:p14="http://schemas.microsoft.com/office/powerpoint/2010/main" val="20829016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17</a:t>
            </a:fld>
            <a:endParaRPr lang="en-US"/>
          </a:p>
        </p:txBody>
      </p:sp>
    </p:spTree>
    <p:extLst>
      <p:ext uri="{BB962C8B-B14F-4D97-AF65-F5344CB8AC3E}">
        <p14:creationId xmlns:p14="http://schemas.microsoft.com/office/powerpoint/2010/main" val="6979581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Put a definition of filter bubble here</a:t>
            </a:r>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18</a:t>
            </a:fld>
            <a:endParaRPr lang="en-US"/>
          </a:p>
        </p:txBody>
      </p:sp>
    </p:spTree>
    <p:extLst>
      <p:ext uri="{BB962C8B-B14F-4D97-AF65-F5344CB8AC3E}">
        <p14:creationId xmlns:p14="http://schemas.microsoft.com/office/powerpoint/2010/main" val="15936802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19</a:t>
            </a:fld>
            <a:endParaRPr lang="en-US"/>
          </a:p>
        </p:txBody>
      </p:sp>
    </p:spTree>
    <p:extLst>
      <p:ext uri="{BB962C8B-B14F-4D97-AF65-F5344CB8AC3E}">
        <p14:creationId xmlns:p14="http://schemas.microsoft.com/office/powerpoint/2010/main" val="4454334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20</a:t>
            </a:fld>
            <a:endParaRPr lang="en-US"/>
          </a:p>
        </p:txBody>
      </p:sp>
    </p:spTree>
    <p:extLst>
      <p:ext uri="{BB962C8B-B14F-4D97-AF65-F5344CB8AC3E}">
        <p14:creationId xmlns:p14="http://schemas.microsoft.com/office/powerpoint/2010/main" val="16059190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21</a:t>
            </a:fld>
            <a:endParaRPr lang="en-US"/>
          </a:p>
        </p:txBody>
      </p:sp>
    </p:spTree>
    <p:extLst>
      <p:ext uri="{BB962C8B-B14F-4D97-AF65-F5344CB8AC3E}">
        <p14:creationId xmlns:p14="http://schemas.microsoft.com/office/powerpoint/2010/main" val="5475802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help.nytimes.com</a:t>
            </a:r>
            <a:r>
              <a:rPr lang="en-US" dirty="0" smtClean="0"/>
              <a:t>/</a:t>
            </a:r>
            <a:r>
              <a:rPr lang="en-US" dirty="0" err="1" smtClean="0"/>
              <a:t>hc</a:t>
            </a:r>
            <a:r>
              <a:rPr lang="en-US" dirty="0" smtClean="0"/>
              <a:t>/en-us/articles/360003965994-Personalization</a:t>
            </a:r>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22</a:t>
            </a:fld>
            <a:endParaRPr lang="en-US"/>
          </a:p>
        </p:txBody>
      </p:sp>
    </p:spTree>
    <p:extLst>
      <p:ext uri="{BB962C8B-B14F-4D97-AF65-F5344CB8AC3E}">
        <p14:creationId xmlns:p14="http://schemas.microsoft.com/office/powerpoint/2010/main" val="19354417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help.nytimes.com</a:t>
            </a:r>
            <a:r>
              <a:rPr lang="en-US" dirty="0" smtClean="0"/>
              <a:t>/</a:t>
            </a:r>
            <a:r>
              <a:rPr lang="en-US" dirty="0" err="1" smtClean="0"/>
              <a:t>hc</a:t>
            </a:r>
            <a:r>
              <a:rPr lang="en-US" smtClean="0"/>
              <a:t>/en-us/articles/360003965994-Personalization</a:t>
            </a:r>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23</a:t>
            </a:fld>
            <a:endParaRPr lang="en-US"/>
          </a:p>
        </p:txBody>
      </p:sp>
    </p:spTree>
    <p:extLst>
      <p:ext uri="{BB962C8B-B14F-4D97-AF65-F5344CB8AC3E}">
        <p14:creationId xmlns:p14="http://schemas.microsoft.com/office/powerpoint/2010/main" val="11157938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24</a:t>
            </a:fld>
            <a:endParaRPr lang="en-US"/>
          </a:p>
        </p:txBody>
      </p:sp>
    </p:spTree>
    <p:extLst>
      <p:ext uri="{BB962C8B-B14F-4D97-AF65-F5344CB8AC3E}">
        <p14:creationId xmlns:p14="http://schemas.microsoft.com/office/powerpoint/2010/main" val="16579347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25</a:t>
            </a:fld>
            <a:endParaRPr lang="en-US"/>
          </a:p>
        </p:txBody>
      </p:sp>
    </p:spTree>
    <p:extLst>
      <p:ext uri="{BB962C8B-B14F-4D97-AF65-F5344CB8AC3E}">
        <p14:creationId xmlns:p14="http://schemas.microsoft.com/office/powerpoint/2010/main" val="254928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Objective of activity: demonstrate</a:t>
            </a:r>
            <a:r>
              <a:rPr lang="en-US" b="1" baseline="0" dirty="0" smtClean="0"/>
              <a:t> disparity in political news, in customization of individual feeds; s</a:t>
            </a:r>
            <a:r>
              <a:rPr lang="en-US" b="1" dirty="0" smtClean="0"/>
              <a:t>eek out and evaluate different media in order to expand one’s scope of knowledge</a:t>
            </a:r>
          </a:p>
          <a:p>
            <a:endParaRPr lang="en-US" dirty="0" smtClean="0"/>
          </a:p>
          <a:p>
            <a:r>
              <a:rPr lang="en-US" dirty="0" smtClean="0"/>
              <a:t>To illustrate the disparity in political news on Facebook, </a:t>
            </a:r>
            <a:r>
              <a:rPr lang="en-US" dirty="0" smtClean="0">
                <a:hlinkClick r:id="rId3"/>
              </a:rPr>
              <a:t>The Wall Street Journal created “Blue Feed, Red Feed,”</a:t>
            </a:r>
            <a:r>
              <a:rPr lang="en-US" dirty="0" smtClean="0"/>
              <a:t> a tool that gives users a side-by-side look at how conservative and liberal news sources are talking about divisive topics such as guns, ISIS, Donald Trump, and Facebook itself. It’s not a complete reflection of the average person’s Facebook feed, which draws from many sources,  but for many users, it will be an eye-opening, likely uncomfortable peek at another reality.</a:t>
            </a:r>
          </a:p>
          <a:p>
            <a:endParaRPr lang="en-US" dirty="0" smtClean="0"/>
          </a:p>
          <a:p>
            <a:r>
              <a:rPr lang="en-US" dirty="0" smtClean="0"/>
              <a:t>The data for The Wall Street Journal project </a:t>
            </a:r>
            <a:r>
              <a:rPr lang="en-US" dirty="0" smtClean="0">
                <a:hlinkClick r:id="rId4"/>
              </a:rPr>
              <a:t>comes via a 2015 Facebook study</a:t>
            </a:r>
            <a:r>
              <a:rPr lang="en-US" dirty="0" smtClean="0"/>
              <a:t> that examined the sharing behavior of 10 million Facebook users who identified their political leanings. Facebook tracked the users over six months, monitoring the content they shared and determining whether it was very liberal, liberal, neutral, conservative, or very conservative.</a:t>
            </a:r>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26</a:t>
            </a:fld>
            <a:endParaRPr lang="en-US"/>
          </a:p>
        </p:txBody>
      </p:sp>
    </p:spTree>
    <p:extLst>
      <p:ext uri="{BB962C8B-B14F-4D97-AF65-F5344CB8AC3E}">
        <p14:creationId xmlns:p14="http://schemas.microsoft.com/office/powerpoint/2010/main" val="13005089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27</a:t>
            </a:fld>
            <a:endParaRPr lang="en-US"/>
          </a:p>
        </p:txBody>
      </p:sp>
    </p:spTree>
    <p:extLst>
      <p:ext uri="{BB962C8B-B14F-4D97-AF65-F5344CB8AC3E}">
        <p14:creationId xmlns:p14="http://schemas.microsoft.com/office/powerpoint/2010/main" val="10812160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28</a:t>
            </a:fld>
            <a:endParaRPr lang="en-US"/>
          </a:p>
        </p:txBody>
      </p:sp>
    </p:spTree>
    <p:extLst>
      <p:ext uri="{BB962C8B-B14F-4D97-AF65-F5344CB8AC3E}">
        <p14:creationId xmlns:p14="http://schemas.microsoft.com/office/powerpoint/2010/main" val="15421343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29</a:t>
            </a:fld>
            <a:endParaRPr lang="en-US"/>
          </a:p>
        </p:txBody>
      </p:sp>
    </p:spTree>
    <p:extLst>
      <p:ext uri="{BB962C8B-B14F-4D97-AF65-F5344CB8AC3E}">
        <p14:creationId xmlns:p14="http://schemas.microsoft.com/office/powerpoint/2010/main" val="3681013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30</a:t>
            </a:fld>
            <a:endParaRPr lang="en-US"/>
          </a:p>
        </p:txBody>
      </p:sp>
    </p:spTree>
    <p:extLst>
      <p:ext uri="{BB962C8B-B14F-4D97-AF65-F5344CB8AC3E}">
        <p14:creationId xmlns:p14="http://schemas.microsoft.com/office/powerpoint/2010/main" val="15521082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www.deseretnews.com</a:t>
            </a:r>
            <a:r>
              <a:rPr lang="en-US" dirty="0" smtClean="0"/>
              <a:t>/article/865668236/4-ways-to-burst-the-6filter-bubble7-isolating-you-from-different-viewpoints.html</a:t>
            </a:r>
          </a:p>
          <a:p>
            <a:endParaRPr lang="en-US" dirty="0" smtClean="0"/>
          </a:p>
          <a:p>
            <a:r>
              <a:rPr lang="en-US" dirty="0" smtClean="0"/>
              <a:t>https://</a:t>
            </a:r>
            <a:r>
              <a:rPr lang="en-US" dirty="0" err="1" smtClean="0"/>
              <a:t>slate.com</a:t>
            </a:r>
            <a:r>
              <a:rPr lang="en-US" dirty="0" smtClean="0"/>
              <a:t>/technology/2018/04/personalization-algorithms-could-actually-help-pop-filter-bubbles.html</a:t>
            </a:r>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31</a:t>
            </a:fld>
            <a:endParaRPr lang="en-US"/>
          </a:p>
        </p:txBody>
      </p:sp>
    </p:spTree>
    <p:extLst>
      <p:ext uri="{BB962C8B-B14F-4D97-AF65-F5344CB8AC3E}">
        <p14:creationId xmlns:p14="http://schemas.microsoft.com/office/powerpoint/2010/main" val="3777895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32</a:t>
            </a:fld>
            <a:endParaRPr lang="en-US"/>
          </a:p>
        </p:txBody>
      </p:sp>
    </p:spTree>
    <p:extLst>
      <p:ext uri="{BB962C8B-B14F-4D97-AF65-F5344CB8AC3E}">
        <p14:creationId xmlns:p14="http://schemas.microsoft.com/office/powerpoint/2010/main" val="16992901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33</a:t>
            </a:fld>
            <a:endParaRPr lang="en-US"/>
          </a:p>
        </p:txBody>
      </p:sp>
    </p:spTree>
    <p:extLst>
      <p:ext uri="{BB962C8B-B14F-4D97-AF65-F5344CB8AC3E}">
        <p14:creationId xmlns:p14="http://schemas.microsoft.com/office/powerpoint/2010/main" val="716703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Confirmation bias, also called confirmatory bias or </a:t>
            </a:r>
            <a:r>
              <a:rPr lang="en-US" b="0" dirty="0" err="1" smtClean="0"/>
              <a:t>myside</a:t>
            </a:r>
            <a:r>
              <a:rPr lang="en-US" b="0" dirty="0" smtClean="0"/>
              <a:t> bias, is the tendency to search for, interpret, favor, and recall information in a way that confirms one's preexisting beliefs or hypotheses.</a:t>
            </a:r>
            <a:endParaRPr lang="en-US" b="0"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34</a:t>
            </a:fld>
            <a:endParaRPr lang="en-US"/>
          </a:p>
        </p:txBody>
      </p:sp>
    </p:spTree>
    <p:extLst>
      <p:ext uri="{BB962C8B-B14F-4D97-AF65-F5344CB8AC3E}">
        <p14:creationId xmlns:p14="http://schemas.microsoft.com/office/powerpoint/2010/main" val="20490392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35</a:t>
            </a:fld>
            <a:endParaRPr lang="en-US"/>
          </a:p>
        </p:txBody>
      </p:sp>
    </p:spTree>
    <p:extLst>
      <p:ext uri="{BB962C8B-B14F-4D97-AF65-F5344CB8AC3E}">
        <p14:creationId xmlns:p14="http://schemas.microsoft.com/office/powerpoint/2010/main" val="9488471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36</a:t>
            </a:fld>
            <a:endParaRPr lang="en-US"/>
          </a:p>
        </p:txBody>
      </p:sp>
    </p:spTree>
    <p:extLst>
      <p:ext uri="{BB962C8B-B14F-4D97-AF65-F5344CB8AC3E}">
        <p14:creationId xmlns:p14="http://schemas.microsoft.com/office/powerpoint/2010/main" val="8805241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37</a:t>
            </a:fld>
            <a:endParaRPr lang="en-US"/>
          </a:p>
        </p:txBody>
      </p:sp>
    </p:spTree>
    <p:extLst>
      <p:ext uri="{BB962C8B-B14F-4D97-AF65-F5344CB8AC3E}">
        <p14:creationId xmlns:p14="http://schemas.microsoft.com/office/powerpoint/2010/main" val="4327567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38</a:t>
            </a:fld>
            <a:endParaRPr lang="en-US"/>
          </a:p>
        </p:txBody>
      </p:sp>
    </p:spTree>
    <p:extLst>
      <p:ext uri="{BB962C8B-B14F-4D97-AF65-F5344CB8AC3E}">
        <p14:creationId xmlns:p14="http://schemas.microsoft.com/office/powerpoint/2010/main" val="8212393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boyd</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dana</a:t>
            </a:r>
            <a:r>
              <a:rPr lang="en-US" sz="1200" kern="1200" dirty="0" smtClean="0">
                <a:solidFill>
                  <a:schemeClr val="tx1"/>
                </a:solidFill>
                <a:effectLst/>
                <a:latin typeface="+mn-lt"/>
                <a:ea typeface="+mn-ea"/>
                <a:cs typeface="+mn-cs"/>
              </a:rPr>
              <a:t>. (2013). “White flight in networked publics?. How Race and Class Shaped American Teen Engagement with Myspace and Facebook." Race after the Internet. Ed. Lisa Nakamura and Peter A. Chow-White. Routledge, 203-22. </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39</a:t>
            </a:fld>
            <a:endParaRPr lang="en-US"/>
          </a:p>
        </p:txBody>
      </p:sp>
    </p:spTree>
    <p:extLst>
      <p:ext uri="{BB962C8B-B14F-4D97-AF65-F5344CB8AC3E}">
        <p14:creationId xmlns:p14="http://schemas.microsoft.com/office/powerpoint/2010/main" val="13908057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boyd</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dana</a:t>
            </a:r>
            <a:r>
              <a:rPr lang="en-US" sz="1200" kern="1200" dirty="0" smtClean="0">
                <a:solidFill>
                  <a:schemeClr val="tx1"/>
                </a:solidFill>
                <a:effectLst/>
                <a:latin typeface="+mn-lt"/>
                <a:ea typeface="+mn-ea"/>
                <a:cs typeface="+mn-cs"/>
              </a:rPr>
              <a:t>. (2013). </a:t>
            </a:r>
            <a:r>
              <a:rPr lang="en-US" sz="1200" kern="1200" smtClean="0">
                <a:solidFill>
                  <a:schemeClr val="tx1"/>
                </a:solidFill>
                <a:effectLst/>
                <a:latin typeface="+mn-lt"/>
                <a:ea typeface="+mn-ea"/>
                <a:cs typeface="+mn-cs"/>
              </a:rPr>
              <a:t>“White </a:t>
            </a:r>
            <a:r>
              <a:rPr lang="en-US" sz="1200" kern="1200" dirty="0" smtClean="0">
                <a:solidFill>
                  <a:schemeClr val="tx1"/>
                </a:solidFill>
                <a:effectLst/>
                <a:latin typeface="+mn-lt"/>
                <a:ea typeface="+mn-ea"/>
                <a:cs typeface="+mn-cs"/>
              </a:rPr>
              <a:t>flight in networked publics?. How Race and Class Shaped American Teen Engagement with Myspace and Facebook." Race after the Internet. Ed. Lisa Nakamura and Peter A. Chow-White. Routledge, 203-22. </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40</a:t>
            </a:fld>
            <a:endParaRPr lang="en-US"/>
          </a:p>
        </p:txBody>
      </p:sp>
    </p:spTree>
    <p:extLst>
      <p:ext uri="{BB962C8B-B14F-4D97-AF65-F5344CB8AC3E}">
        <p14:creationId xmlns:p14="http://schemas.microsoft.com/office/powerpoint/2010/main" val="11164155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boyd</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dana</a:t>
            </a:r>
            <a:r>
              <a:rPr lang="en-US" sz="1200" kern="1200" dirty="0" smtClean="0">
                <a:solidFill>
                  <a:schemeClr val="tx1"/>
                </a:solidFill>
                <a:effectLst/>
                <a:latin typeface="+mn-lt"/>
                <a:ea typeface="+mn-ea"/>
                <a:cs typeface="+mn-cs"/>
              </a:rPr>
              <a:t>. (2013). </a:t>
            </a:r>
            <a:r>
              <a:rPr lang="en-US" sz="1200" kern="1200" smtClean="0">
                <a:solidFill>
                  <a:schemeClr val="tx1"/>
                </a:solidFill>
                <a:effectLst/>
                <a:latin typeface="+mn-lt"/>
                <a:ea typeface="+mn-ea"/>
                <a:cs typeface="+mn-cs"/>
              </a:rPr>
              <a:t>“White </a:t>
            </a:r>
            <a:r>
              <a:rPr lang="en-US" sz="1200" kern="1200" dirty="0" smtClean="0">
                <a:solidFill>
                  <a:schemeClr val="tx1"/>
                </a:solidFill>
                <a:effectLst/>
                <a:latin typeface="+mn-lt"/>
                <a:ea typeface="+mn-ea"/>
                <a:cs typeface="+mn-cs"/>
              </a:rPr>
              <a:t>flight in networked publics?. How Race and Class Shaped American Teen Engagement with Myspace and Facebook." Race after the Internet. Ed. Lisa Nakamura and Peter A. Chow-White. Routledge, 203-22. </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41</a:t>
            </a:fld>
            <a:endParaRPr lang="en-US"/>
          </a:p>
        </p:txBody>
      </p:sp>
    </p:spTree>
    <p:extLst>
      <p:ext uri="{BB962C8B-B14F-4D97-AF65-F5344CB8AC3E}">
        <p14:creationId xmlns:p14="http://schemas.microsoft.com/office/powerpoint/2010/main" val="16087002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boyd</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dana</a:t>
            </a:r>
            <a:r>
              <a:rPr lang="en-US" sz="1200" kern="1200" dirty="0" smtClean="0">
                <a:solidFill>
                  <a:schemeClr val="tx1"/>
                </a:solidFill>
                <a:effectLst/>
                <a:latin typeface="+mn-lt"/>
                <a:ea typeface="+mn-ea"/>
                <a:cs typeface="+mn-cs"/>
              </a:rPr>
              <a:t>. (2013). </a:t>
            </a:r>
            <a:r>
              <a:rPr lang="en-US" sz="1200" kern="1200" smtClean="0">
                <a:solidFill>
                  <a:schemeClr val="tx1"/>
                </a:solidFill>
                <a:effectLst/>
                <a:latin typeface="+mn-lt"/>
                <a:ea typeface="+mn-ea"/>
                <a:cs typeface="+mn-cs"/>
              </a:rPr>
              <a:t>“White </a:t>
            </a:r>
            <a:r>
              <a:rPr lang="en-US" sz="1200" kern="1200" dirty="0" smtClean="0">
                <a:solidFill>
                  <a:schemeClr val="tx1"/>
                </a:solidFill>
                <a:effectLst/>
                <a:latin typeface="+mn-lt"/>
                <a:ea typeface="+mn-ea"/>
                <a:cs typeface="+mn-cs"/>
              </a:rPr>
              <a:t>flight in networked publics?. How Race and Class Shaped American Teen Engagement with Myspace and Facebook." Race after the Internet. Ed. Lisa Nakamura and Peter A. Chow-White. Routledge, 203-22. </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42</a:t>
            </a:fld>
            <a:endParaRPr lang="en-US"/>
          </a:p>
        </p:txBody>
      </p:sp>
    </p:spTree>
    <p:extLst>
      <p:ext uri="{BB962C8B-B14F-4D97-AF65-F5344CB8AC3E}">
        <p14:creationId xmlns:p14="http://schemas.microsoft.com/office/powerpoint/2010/main" val="13868981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CA"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CA" smtClean="0"/>
              <a:t>Click to edit Master subtitle style</a:t>
            </a:r>
            <a:endParaRPr lang="en-US"/>
          </a:p>
        </p:txBody>
      </p:sp>
      <p:sp>
        <p:nvSpPr>
          <p:cNvPr id="4" name="Date Placeholder 3"/>
          <p:cNvSpPr>
            <a:spLocks noGrp="1"/>
          </p:cNvSpPr>
          <p:nvPr>
            <p:ph type="dt" sz="half" idx="10"/>
          </p:nvPr>
        </p:nvSpPr>
        <p:spPr/>
        <p:txBody>
          <a:bodyPr/>
          <a:lstStyle/>
          <a:p>
            <a:fld id="{5A5CFDA0-4CD2-A448-B4A3-5EEA57704EF0}" type="datetimeFigureOut">
              <a:rPr lang="en-US" smtClean="0"/>
              <a:t>6/28/18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273162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5A5CFDA0-4CD2-A448-B4A3-5EEA57704EF0}" type="datetimeFigureOut">
              <a:rPr lang="en-US" smtClean="0"/>
              <a:t>6/28/18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765504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CA"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p>
            <a:fld id="{5A5CFDA0-4CD2-A448-B4A3-5EEA57704EF0}" type="datetimeFigureOut">
              <a:rPr lang="en-US" smtClean="0"/>
              <a:t>6/28/18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655773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Date Placeholder 4"/>
          <p:cNvSpPr>
            <a:spLocks noGrp="1"/>
          </p:cNvSpPr>
          <p:nvPr>
            <p:ph type="dt" sz="half" idx="10"/>
          </p:nvPr>
        </p:nvSpPr>
        <p:spPr/>
        <p:txBody>
          <a:bodyPr/>
          <a:lstStyle/>
          <a:p>
            <a:fld id="{5A5CFDA0-4CD2-A448-B4A3-5EEA57704EF0}" type="datetimeFigureOut">
              <a:rPr lang="en-US" smtClean="0"/>
              <a:t>6/28/18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704449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CA"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7" name="Date Placeholder 6"/>
          <p:cNvSpPr>
            <a:spLocks noGrp="1"/>
          </p:cNvSpPr>
          <p:nvPr>
            <p:ph type="dt" sz="half" idx="10"/>
          </p:nvPr>
        </p:nvSpPr>
        <p:spPr/>
        <p:txBody>
          <a:bodyPr/>
          <a:lstStyle/>
          <a:p>
            <a:fld id="{5A5CFDA0-4CD2-A448-B4A3-5EEA57704EF0}" type="datetimeFigureOut">
              <a:rPr lang="en-US" smtClean="0"/>
              <a:t>6/28/18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598812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Date Placeholder 2"/>
          <p:cNvSpPr>
            <a:spLocks noGrp="1"/>
          </p:cNvSpPr>
          <p:nvPr>
            <p:ph type="dt" sz="half" idx="10"/>
          </p:nvPr>
        </p:nvSpPr>
        <p:spPr/>
        <p:txBody>
          <a:bodyPr/>
          <a:lstStyle/>
          <a:p>
            <a:fld id="{5A5CFDA0-4CD2-A448-B4A3-5EEA57704EF0}" type="datetimeFigureOut">
              <a:rPr lang="en-US" smtClean="0"/>
              <a:t>6/28/18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129031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5CFDA0-4CD2-A448-B4A3-5EEA57704EF0}" type="datetimeFigureOut">
              <a:rPr lang="en-US" smtClean="0"/>
              <a:t>6/28/18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473184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CA"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5A5CFDA0-4CD2-A448-B4A3-5EEA57704EF0}" type="datetimeFigureOut">
              <a:rPr lang="en-US" smtClean="0"/>
              <a:t>6/28/18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681946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CA"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5A5CFDA0-4CD2-A448-B4A3-5EEA57704EF0}" type="datetimeFigureOut">
              <a:rPr lang="en-US" smtClean="0"/>
              <a:t>6/28/18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3578284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5A5CFDA0-4CD2-A448-B4A3-5EEA57704EF0}" type="datetimeFigureOut">
              <a:rPr lang="en-US" smtClean="0"/>
              <a:t>6/28/18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067791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CA"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5A5CFDA0-4CD2-A448-B4A3-5EEA57704EF0}" type="datetimeFigureOut">
              <a:rPr lang="en-US" smtClean="0"/>
              <a:t>6/28/18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99393231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CA"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5CFDA0-4CD2-A448-B4A3-5EEA57704EF0}" type="datetimeFigureOut">
              <a:rPr lang="en-US" smtClean="0"/>
              <a:t>6/28/18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5AB3F4-FC64-2543-AD03-EE01007D57D9}" type="slidenum">
              <a:rPr lang="en-US" smtClean="0"/>
              <a:t>‹#›</a:t>
            </a:fld>
            <a:endParaRPr lang="en-US"/>
          </a:p>
        </p:txBody>
      </p:sp>
    </p:spTree>
    <p:extLst>
      <p:ext uri="{BB962C8B-B14F-4D97-AF65-F5344CB8AC3E}">
        <p14:creationId xmlns:p14="http://schemas.microsoft.com/office/powerpoint/2010/main" val="16584437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oruh5Hb_95I" TargetMode="External"/><Relationship Id="rId4" Type="http://schemas.openxmlformats.org/officeDocument/2006/relationships/image" Target="../media/image4.jp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5.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6.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6.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6.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6.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9.jpeg"/></Relationships>
</file>

<file path=ppt/slides/_rels/slide26.xml.rels><?xml version="1.0" encoding="UTF-8" standalone="yes"?>
<Relationships xmlns="http://schemas.openxmlformats.org/package/2006/relationships"><Relationship Id="rId3" Type="http://schemas.openxmlformats.org/officeDocument/2006/relationships/hyperlink" Target="http://graphics.wsj.com/blue-feed-red-feed/" TargetMode="External"/><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6.jpeg"/></Relationships>
</file>

<file path=ppt/slides/_rels/slide28.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image" Target="../media/image12.jpeg"/><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3.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5.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6.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7.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18.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1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12873" y="1020050"/>
            <a:ext cx="8699743" cy="2267498"/>
          </a:xfrm>
          <a:solidFill>
            <a:srgbClr val="C00000"/>
          </a:solidFill>
          <a:ln>
            <a:solidFill>
              <a:srgbClr val="FF0000"/>
            </a:solidFill>
          </a:ln>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smtClean="0"/>
              <a:t>INC300</a:t>
            </a:r>
            <a:br>
              <a:rPr lang="en-US" dirty="0" smtClean="0"/>
            </a:br>
            <a:r>
              <a:rPr lang="en-US" dirty="0" smtClean="0"/>
              <a:t>Week </a:t>
            </a:r>
            <a:r>
              <a:rPr lang="en-US" dirty="0" smtClean="0"/>
              <a:t>7</a:t>
            </a:r>
            <a:r>
              <a:rPr lang="en-US" dirty="0" smtClean="0"/>
              <a:t/>
            </a:r>
            <a:br>
              <a:rPr lang="en-US" dirty="0" smtClean="0"/>
            </a:br>
            <a:r>
              <a:rPr lang="en-US" dirty="0"/>
              <a:t> Community: Social Networks </a:t>
            </a:r>
          </a:p>
        </p:txBody>
      </p:sp>
      <p:sp>
        <p:nvSpPr>
          <p:cNvPr id="3" name="Subtitle 2"/>
          <p:cNvSpPr>
            <a:spLocks noGrp="1"/>
          </p:cNvSpPr>
          <p:nvPr>
            <p:ph type="subTitle" idx="1"/>
          </p:nvPr>
        </p:nvSpPr>
        <p:spPr>
          <a:xfrm>
            <a:off x="3618322" y="3625194"/>
            <a:ext cx="5288844" cy="1752600"/>
          </a:xfrm>
        </p:spPr>
        <p:txBody>
          <a:bodyPr/>
          <a:lstStyle/>
          <a:p>
            <a:r>
              <a:rPr lang="en-US" dirty="0" smtClean="0"/>
              <a:t>Amanda </a:t>
            </a:r>
            <a:r>
              <a:rPr lang="en-US" dirty="0" err="1" smtClean="0"/>
              <a:t>Piche</a:t>
            </a:r>
            <a:r>
              <a:rPr lang="en-US" dirty="0" smtClean="0"/>
              <a:t>, PhD Candidate</a:t>
            </a:r>
          </a:p>
          <a:p>
            <a:r>
              <a:rPr lang="en-US" dirty="0" smtClean="0"/>
              <a:t>July </a:t>
            </a:r>
            <a:r>
              <a:rPr lang="en-US" dirty="0"/>
              <a:t>5</a:t>
            </a:r>
            <a:r>
              <a:rPr lang="en-US" baseline="30000" dirty="0" smtClean="0"/>
              <a:t>th</a:t>
            </a:r>
            <a:r>
              <a:rPr lang="en-US" dirty="0" smtClean="0"/>
              <a:t>, 2018</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7494" y="4933294"/>
            <a:ext cx="2730500" cy="889000"/>
          </a:xfrm>
          <a:prstGeom prst="rect">
            <a:avLst/>
          </a:prstGeom>
        </p:spPr>
      </p:pic>
    </p:spTree>
    <p:extLst>
      <p:ext uri="{BB962C8B-B14F-4D97-AF65-F5344CB8AC3E}">
        <p14:creationId xmlns:p14="http://schemas.microsoft.com/office/powerpoint/2010/main" val="1745279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t>Today’s Agenda</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smtClean="0"/>
              <a:t>Check-in</a:t>
            </a:r>
          </a:p>
          <a:p>
            <a:r>
              <a:rPr lang="en-US" dirty="0" smtClean="0"/>
              <a:t>Lecture</a:t>
            </a:r>
          </a:p>
          <a:p>
            <a:r>
              <a:rPr lang="en-US" dirty="0"/>
              <a:t>Return and take-up test</a:t>
            </a:r>
          </a:p>
          <a:p>
            <a:pPr marL="0" indent="0">
              <a:buNone/>
            </a:pPr>
            <a:endParaRPr lang="en-US" dirty="0" smtClean="0"/>
          </a:p>
        </p:txBody>
      </p:sp>
    </p:spTree>
    <p:extLst>
      <p:ext uri="{BB962C8B-B14F-4D97-AF65-F5344CB8AC3E}">
        <p14:creationId xmlns:p14="http://schemas.microsoft.com/office/powerpoint/2010/main" val="213379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93687"/>
            <a:ext cx="10515600" cy="1325563"/>
          </a:xfrm>
        </p:spPr>
        <p:style>
          <a:lnRef idx="2">
            <a:schemeClr val="accent2"/>
          </a:lnRef>
          <a:fillRef idx="1">
            <a:schemeClr val="lt1"/>
          </a:fillRef>
          <a:effectRef idx="0">
            <a:schemeClr val="accent2"/>
          </a:effectRef>
          <a:fontRef idx="minor">
            <a:schemeClr val="dk1"/>
          </a:fontRef>
        </p:style>
        <p:txBody>
          <a:bodyPr/>
          <a:lstStyle/>
          <a:p>
            <a:r>
              <a:rPr lang="en-US" dirty="0" smtClean="0"/>
              <a:t>Lecture </a:t>
            </a:r>
            <a:r>
              <a:rPr lang="en-US" dirty="0" smtClean="0"/>
              <a:t>7</a:t>
            </a:r>
            <a:r>
              <a:rPr lang="en-US" dirty="0"/>
              <a:t>: </a:t>
            </a:r>
            <a:r>
              <a:rPr lang="en-US" dirty="0" smtClean="0"/>
              <a:t>Community - </a:t>
            </a:r>
            <a:r>
              <a:rPr lang="en-US" dirty="0"/>
              <a:t>Social Networks </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ormAutofit fontScale="92500" lnSpcReduction="10000"/>
          </a:bodyPr>
          <a:lstStyle/>
          <a:p>
            <a:pPr marL="0" indent="0">
              <a:buNone/>
            </a:pPr>
            <a:r>
              <a:rPr lang="en-US" dirty="0" smtClean="0"/>
              <a:t>Learning Outcomes: </a:t>
            </a:r>
            <a:endParaRPr lang="en-US" dirty="0" smtClean="0"/>
          </a:p>
          <a:p>
            <a:pPr marL="0" indent="0">
              <a:buNone/>
            </a:pPr>
            <a:endParaRPr lang="en-US" dirty="0" smtClean="0"/>
          </a:p>
          <a:p>
            <a:r>
              <a:rPr lang="en-US" dirty="0"/>
              <a:t>Define Key terms: Filter bubbles, </a:t>
            </a:r>
            <a:r>
              <a:rPr lang="en-US" dirty="0" err="1"/>
              <a:t>homophily</a:t>
            </a:r>
            <a:r>
              <a:rPr lang="en-US" dirty="0"/>
              <a:t>, social media migration. </a:t>
            </a:r>
            <a:endParaRPr lang="en-US" dirty="0" smtClean="0"/>
          </a:p>
          <a:p>
            <a:endParaRPr lang="en-US" dirty="0"/>
          </a:p>
          <a:p>
            <a:r>
              <a:rPr lang="en-US" dirty="0"/>
              <a:t>Describe some of the reasons social networking sites manipulate what information does or does not </a:t>
            </a:r>
            <a:r>
              <a:rPr lang="en-US" dirty="0" smtClean="0"/>
              <a:t>appear </a:t>
            </a:r>
            <a:r>
              <a:rPr lang="en-US" dirty="0"/>
              <a:t>in a user's newsfeed. </a:t>
            </a:r>
            <a:endParaRPr lang="en-US" dirty="0" smtClean="0"/>
          </a:p>
          <a:p>
            <a:endParaRPr lang="en-US" dirty="0"/>
          </a:p>
          <a:p>
            <a:r>
              <a:rPr lang="en-US" dirty="0"/>
              <a:t>Describe how the move of </a:t>
            </a:r>
            <a:r>
              <a:rPr lang="en-US" dirty="0" smtClean="0"/>
              <a:t>users </a:t>
            </a:r>
            <a:r>
              <a:rPr lang="en-US" dirty="0"/>
              <a:t>from </a:t>
            </a:r>
            <a:r>
              <a:rPr lang="en-US" dirty="0" err="1"/>
              <a:t>MySpace</a:t>
            </a:r>
            <a:r>
              <a:rPr lang="en-US" dirty="0"/>
              <a:t> to Facebook is an example of social media migration. </a:t>
            </a:r>
          </a:p>
          <a:p>
            <a:pPr marL="0" indent="0">
              <a:buNone/>
            </a:pPr>
            <a:r>
              <a:rPr lang="en-US" dirty="0" smtClean="0"/>
              <a:t> </a:t>
            </a:r>
            <a:endParaRPr lang="en-US" dirty="0"/>
          </a:p>
          <a:p>
            <a:pPr marL="0" indent="0">
              <a:buNone/>
            </a:pPr>
            <a:endParaRPr lang="en-US" dirty="0" smtClean="0"/>
          </a:p>
        </p:txBody>
      </p:sp>
    </p:spTree>
    <p:extLst>
      <p:ext uri="{BB962C8B-B14F-4D97-AF65-F5344CB8AC3E}">
        <p14:creationId xmlns:p14="http://schemas.microsoft.com/office/powerpoint/2010/main" val="11793654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Week </a:t>
            </a:r>
            <a:r>
              <a:rPr lang="en-US" dirty="0" smtClean="0"/>
              <a:t>6 </a:t>
            </a:r>
            <a:r>
              <a:rPr lang="en-US" dirty="0" smtClean="0"/>
              <a:t>Recap</a:t>
            </a:r>
            <a:endParaRPr lang="en-US" dirty="0"/>
          </a:p>
        </p:txBody>
      </p:sp>
      <p:sp>
        <p:nvSpPr>
          <p:cNvPr id="4" name="Text Placeholder 3"/>
          <p:cNvSpPr>
            <a:spLocks noGrp="1"/>
          </p:cNvSpPr>
          <p:nvPr>
            <p:ph type="body" sz="half" idx="2"/>
          </p:nvPr>
        </p:nvSpPr>
        <p:spPr>
          <a:ln>
            <a:solidFill>
              <a:srgbClr val="FF0000"/>
            </a:solidFill>
          </a:ln>
        </p:spPr>
        <p:txBody>
          <a:bodyPr>
            <a:normAutofit lnSpcReduction="10000"/>
          </a:bodyPr>
          <a:lstStyle/>
          <a:p>
            <a:pPr marL="342900" indent="-342900">
              <a:buFont typeface="Arial" charset="0"/>
              <a:buChar char="•"/>
            </a:pPr>
            <a:r>
              <a:rPr lang="en-US" sz="2000" dirty="0" smtClean="0"/>
              <a:t>Discussed </a:t>
            </a:r>
            <a:r>
              <a:rPr lang="en-US" sz="2000" dirty="0"/>
              <a:t>the federal privacy law that governs citizens’ data privacy (</a:t>
            </a:r>
            <a:r>
              <a:rPr lang="en-US" sz="2000" i="1" dirty="0"/>
              <a:t>PIPEDA</a:t>
            </a:r>
            <a:r>
              <a:rPr lang="en-US" sz="2000" dirty="0"/>
              <a:t>) and, as an example, explored to what degree Bell Canada abides by </a:t>
            </a:r>
            <a:r>
              <a:rPr lang="en-US" sz="2000" dirty="0" smtClean="0"/>
              <a:t>it</a:t>
            </a:r>
          </a:p>
          <a:p>
            <a:pPr marL="342900" indent="-342900">
              <a:buFont typeface="Arial" charset="0"/>
              <a:buChar char="•"/>
            </a:pPr>
            <a:r>
              <a:rPr lang="en-US" sz="2000" dirty="0" smtClean="0"/>
              <a:t>Explored </a:t>
            </a:r>
            <a:r>
              <a:rPr lang="en-US" sz="2000" dirty="0"/>
              <a:t>the framework of </a:t>
            </a:r>
            <a:r>
              <a:rPr lang="en-US" sz="2000" i="1" dirty="0"/>
              <a:t>Privacy By Design </a:t>
            </a:r>
            <a:r>
              <a:rPr lang="en-US" sz="2000" dirty="0"/>
              <a:t>and its’ role encouraging privacy is taken into account throughout the whole engineering </a:t>
            </a:r>
            <a:r>
              <a:rPr lang="en-US" sz="2000" dirty="0" smtClean="0"/>
              <a:t>process</a:t>
            </a:r>
          </a:p>
          <a:p>
            <a:pPr marL="342900" indent="-342900">
              <a:buFont typeface="Arial" charset="0"/>
              <a:buChar char="•"/>
            </a:pPr>
            <a:r>
              <a:rPr lang="en-US" sz="2000" dirty="0" smtClean="0"/>
              <a:t>Acquired </a:t>
            </a:r>
            <a:r>
              <a:rPr lang="en-US" sz="2000" dirty="0"/>
              <a:t>additional strategies to protect our privacy and personal information</a:t>
            </a:r>
          </a:p>
          <a:p>
            <a:endParaRPr lang="en-US" sz="2000" dirty="0" smtClean="0">
              <a:effectLst/>
            </a:endParaRPr>
          </a:p>
          <a:p>
            <a:endParaRPr lang="en-US"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83188" y="1676340"/>
            <a:ext cx="6172200" cy="3495795"/>
          </a:xfrm>
        </p:spPr>
      </p:pic>
    </p:spTree>
    <p:extLst>
      <p:ext uri="{BB962C8B-B14F-4D97-AF65-F5344CB8AC3E}">
        <p14:creationId xmlns:p14="http://schemas.microsoft.com/office/powerpoint/2010/main" val="1197834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b="1" dirty="0" smtClean="0"/>
              <a:t>“Social </a:t>
            </a:r>
            <a:r>
              <a:rPr lang="en-US" b="1" dirty="0"/>
              <a:t>Network Sites as Networked Publics: Affordances, Dynamics, and </a:t>
            </a:r>
            <a:r>
              <a:rPr lang="en-US" b="1" dirty="0" smtClean="0"/>
              <a:t>Implications” </a:t>
            </a:r>
            <a:endParaRPr lang="en-US" dirty="0"/>
          </a:p>
        </p:txBody>
      </p:sp>
      <p:sp>
        <p:nvSpPr>
          <p:cNvPr id="8" name="Content Placeholder 7"/>
          <p:cNvSpPr>
            <a:spLocks noGrp="1"/>
          </p:cNvSpPr>
          <p:nvPr>
            <p:ph idx="1"/>
          </p:nvPr>
        </p:nvSpPr>
        <p:spPr>
          <a:ln>
            <a:solidFill>
              <a:srgbClr val="FF0000"/>
            </a:solidFill>
          </a:ln>
        </p:spPr>
        <p:txBody>
          <a:bodyPr>
            <a:normAutofit fontScale="92500" lnSpcReduction="20000"/>
          </a:bodyPr>
          <a:lstStyle/>
          <a:p>
            <a:r>
              <a:rPr lang="en-US" dirty="0" smtClean="0"/>
              <a:t>Social networking sites as a genre of ‘networked publics’  (pg.1) </a:t>
            </a:r>
          </a:p>
          <a:p>
            <a:r>
              <a:rPr lang="en-US" b="1" dirty="0" smtClean="0"/>
              <a:t>“Networked </a:t>
            </a:r>
            <a:r>
              <a:rPr lang="en-US" b="1" dirty="0"/>
              <a:t>publics </a:t>
            </a:r>
            <a:r>
              <a:rPr lang="en-US" dirty="0"/>
              <a:t>are publics that are restructured by networked technologies. As such, they are simultaneously (1) the space constructed through networked technologies and (2) the imagined collective that emerges as a result of the intersection of people, technology, and practice. Networked publics serve many of the same functions as other types of publics – they allow people to gather for social, cultural, and civic purposes and they help people connect with a world beyond their close friends and family</a:t>
            </a:r>
            <a:r>
              <a:rPr lang="en-US" dirty="0" smtClean="0"/>
              <a:t>. </a:t>
            </a:r>
            <a:r>
              <a:rPr lang="en-US" dirty="0"/>
              <a:t>While networked publics share much in common with other types of publics, the ways in which technology structures them introduces distinct affordances that shape how people engage with these environments. The properties of bits – as distinct from atoms – introduce new possibilities for interaction. As a result, new dynamics emerge that shape participation. </a:t>
            </a:r>
            <a:r>
              <a:rPr lang="en-US" dirty="0" smtClean="0"/>
              <a:t>” (pg. 1)  </a:t>
            </a:r>
            <a:endParaRPr lang="en-US" dirty="0"/>
          </a:p>
          <a:p>
            <a:endParaRPr lang="en-US" dirty="0"/>
          </a:p>
          <a:p>
            <a:endParaRPr lang="en-US" dirty="0"/>
          </a:p>
        </p:txBody>
      </p:sp>
    </p:spTree>
    <p:extLst>
      <p:ext uri="{BB962C8B-B14F-4D97-AF65-F5344CB8AC3E}">
        <p14:creationId xmlns:p14="http://schemas.microsoft.com/office/powerpoint/2010/main" val="13272896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b="1" dirty="0" smtClean="0"/>
              <a:t>“Social </a:t>
            </a:r>
            <a:r>
              <a:rPr lang="en-US" b="1" dirty="0"/>
              <a:t>Network Sites as Networked Publics: Affordances, Dynamics, and </a:t>
            </a:r>
            <a:r>
              <a:rPr lang="en-US" b="1" dirty="0" smtClean="0"/>
              <a:t>Implications” </a:t>
            </a:r>
            <a:endParaRPr lang="en-US" dirty="0"/>
          </a:p>
        </p:txBody>
      </p:sp>
      <p:sp>
        <p:nvSpPr>
          <p:cNvPr id="8" name="Content Placeholder 7"/>
          <p:cNvSpPr>
            <a:spLocks noGrp="1"/>
          </p:cNvSpPr>
          <p:nvPr>
            <p:ph idx="1"/>
          </p:nvPr>
        </p:nvSpPr>
        <p:spPr>
          <a:ln>
            <a:solidFill>
              <a:srgbClr val="FF0000"/>
            </a:solidFill>
          </a:ln>
        </p:spPr>
        <p:txBody>
          <a:bodyPr>
            <a:normAutofit lnSpcReduction="10000"/>
          </a:bodyPr>
          <a:lstStyle/>
          <a:p>
            <a:r>
              <a:rPr lang="en-US" dirty="0" smtClean="0"/>
              <a:t>“Networked </a:t>
            </a:r>
            <a:r>
              <a:rPr lang="en-US" dirty="0"/>
              <a:t>publics’ affordances do not dictate participants’ behavior, but they do configure the environment in a way that shapes participants’ engagement. In essence, the architecture of a particular environment matters and the architecture of networked publics is shaped by their affordances. The common dynamics fall out from these affordances and showcase salient issues that participants must regularly contend with when engaging in these environments. Understanding the properties, affordances, and dynamics common to networked publics provides a valuable framework for working out the logic of social practices</a:t>
            </a:r>
            <a:r>
              <a:rPr lang="en-US" dirty="0" smtClean="0"/>
              <a:t>.” (1)</a:t>
            </a:r>
          </a:p>
          <a:p>
            <a:r>
              <a:rPr lang="en-US" i="1" dirty="0" smtClean="0"/>
              <a:t>Affordances</a:t>
            </a:r>
            <a:r>
              <a:rPr lang="en-US" dirty="0" smtClean="0"/>
              <a:t>: the </a:t>
            </a:r>
            <a:r>
              <a:rPr lang="en-US" dirty="0"/>
              <a:t>qualities or properties of an object that define its possible uses or make clear how it can or should be used.</a:t>
            </a:r>
          </a:p>
          <a:p>
            <a:endParaRPr lang="en-US" dirty="0"/>
          </a:p>
          <a:p>
            <a:endParaRPr lang="en-US" dirty="0"/>
          </a:p>
        </p:txBody>
      </p:sp>
    </p:spTree>
    <p:extLst>
      <p:ext uri="{BB962C8B-B14F-4D97-AF65-F5344CB8AC3E}">
        <p14:creationId xmlns:p14="http://schemas.microsoft.com/office/powerpoint/2010/main" val="9624824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b="1" dirty="0" smtClean="0"/>
              <a:t>“Social </a:t>
            </a:r>
            <a:r>
              <a:rPr lang="en-US" b="1" dirty="0"/>
              <a:t>Network Sites as Networked Publics: Affordances, Dynamics, and </a:t>
            </a:r>
            <a:r>
              <a:rPr lang="en-US" b="1" dirty="0" smtClean="0"/>
              <a:t>Implications” </a:t>
            </a:r>
            <a:endParaRPr lang="en-US" dirty="0"/>
          </a:p>
        </p:txBody>
      </p:sp>
      <p:sp>
        <p:nvSpPr>
          <p:cNvPr id="8" name="Content Placeholder 7"/>
          <p:cNvSpPr>
            <a:spLocks noGrp="1"/>
          </p:cNvSpPr>
          <p:nvPr>
            <p:ph idx="1"/>
          </p:nvPr>
        </p:nvSpPr>
        <p:spPr>
          <a:ln>
            <a:solidFill>
              <a:srgbClr val="FF0000"/>
            </a:solidFill>
          </a:ln>
        </p:spPr>
        <p:txBody>
          <a:bodyPr>
            <a:normAutofit fontScale="92500" lnSpcReduction="10000"/>
          </a:bodyPr>
          <a:lstStyle/>
          <a:p>
            <a:r>
              <a:rPr lang="en-US" dirty="0" smtClean="0"/>
              <a:t>“The </a:t>
            </a:r>
            <a:r>
              <a:rPr lang="en-US" dirty="0"/>
              <a:t>purpose of this article is to map out the architecture of networked publics, beginning with the bits-based nature of digital environments and then moving on to show how the affordances of networked publics are informed by the properties of bits and highlighting common dynamics that emerge from those affordances</a:t>
            </a:r>
            <a:r>
              <a:rPr lang="en-US" dirty="0" smtClean="0"/>
              <a:t>.” (1)</a:t>
            </a:r>
          </a:p>
          <a:p>
            <a:r>
              <a:rPr lang="en-US" dirty="0" smtClean="0"/>
              <a:t>“In </a:t>
            </a:r>
            <a:r>
              <a:rPr lang="en-US" dirty="0"/>
              <a:t>short, I contend that networked publics are publics that are restructured by networked technologies; they are simultaneously a space and a collection of people</a:t>
            </a:r>
            <a:r>
              <a:rPr lang="en-US" dirty="0" smtClean="0"/>
              <a:t>.” (3)</a:t>
            </a:r>
            <a:endParaRPr lang="en-US" dirty="0"/>
          </a:p>
          <a:p>
            <a:r>
              <a:rPr lang="en-US" dirty="0" smtClean="0"/>
              <a:t> “The </a:t>
            </a:r>
            <a:r>
              <a:rPr lang="en-US" dirty="0"/>
              <a:t>properties of bits regulate the structure of networked publics, which, in turn, introduces new possible practices and shapes the interactions that take place. These can be seen in the architecture of all networked publics, including social network sites</a:t>
            </a:r>
            <a:r>
              <a:rPr lang="en-US" dirty="0" smtClean="0"/>
              <a:t>.” (4)</a:t>
            </a:r>
            <a:endParaRPr lang="en-US" dirty="0"/>
          </a:p>
          <a:p>
            <a:endParaRPr lang="en-US" dirty="0"/>
          </a:p>
          <a:p>
            <a:endParaRPr lang="en-US" dirty="0"/>
          </a:p>
          <a:p>
            <a:endParaRPr lang="en-US" dirty="0"/>
          </a:p>
        </p:txBody>
      </p:sp>
    </p:spTree>
    <p:extLst>
      <p:ext uri="{BB962C8B-B14F-4D97-AF65-F5344CB8AC3E}">
        <p14:creationId xmlns:p14="http://schemas.microsoft.com/office/powerpoint/2010/main" val="17074257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b="1" dirty="0" smtClean="0"/>
              <a:t>“Social </a:t>
            </a:r>
            <a:r>
              <a:rPr lang="en-US" b="1" dirty="0"/>
              <a:t>Network Sites as Networked Publics: Affordances, Dynamics, and </a:t>
            </a:r>
            <a:r>
              <a:rPr lang="en-US" b="1" dirty="0" smtClean="0"/>
              <a:t>Implications” </a:t>
            </a:r>
            <a:endParaRPr lang="en-US" dirty="0"/>
          </a:p>
        </p:txBody>
      </p:sp>
      <p:sp>
        <p:nvSpPr>
          <p:cNvPr id="8" name="Content Placeholder 7"/>
          <p:cNvSpPr>
            <a:spLocks noGrp="1"/>
          </p:cNvSpPr>
          <p:nvPr>
            <p:ph idx="1"/>
          </p:nvPr>
        </p:nvSpPr>
        <p:spPr>
          <a:ln>
            <a:solidFill>
              <a:srgbClr val="FF0000"/>
            </a:solidFill>
          </a:ln>
        </p:spPr>
        <p:txBody>
          <a:bodyPr>
            <a:normAutofit fontScale="92500" lnSpcReduction="10000"/>
          </a:bodyPr>
          <a:lstStyle/>
          <a:p>
            <a:pPr marL="0" indent="0">
              <a:buNone/>
            </a:pPr>
            <a:r>
              <a:rPr lang="en-US" u="sng" dirty="0" smtClean="0"/>
              <a:t>Structural Affordances of Networked Publics</a:t>
            </a:r>
            <a:endParaRPr lang="en-US" u="sng" dirty="0"/>
          </a:p>
          <a:p>
            <a:pPr marL="0" indent="0">
              <a:buNone/>
            </a:pPr>
            <a:r>
              <a:rPr lang="en-US" dirty="0"/>
              <a:t>The content of networked publics is made out of bits. Both self-expressions and interactions between people produce bit-based content in networked publics. Because of properties of bits, bits are easier to store, distribute, and search than atoms. Four affordances that emerge out of the properties of bits play a significant role in configuring networked publics: </a:t>
            </a:r>
            <a:endParaRPr lang="en-US" dirty="0"/>
          </a:p>
          <a:p>
            <a:r>
              <a:rPr lang="en-US" i="1" dirty="0"/>
              <a:t>Persistence</a:t>
            </a:r>
            <a:r>
              <a:rPr lang="en-US" dirty="0"/>
              <a:t>: online expressions are automatically recorded and archived. </a:t>
            </a:r>
          </a:p>
          <a:p>
            <a:r>
              <a:rPr lang="en-US" i="1" dirty="0"/>
              <a:t>Replicability</a:t>
            </a:r>
            <a:r>
              <a:rPr lang="en-US" dirty="0"/>
              <a:t>: content made out of bits can be duplicated. </a:t>
            </a:r>
          </a:p>
          <a:p>
            <a:r>
              <a:rPr lang="en-US" i="1" dirty="0"/>
              <a:t>Scalability</a:t>
            </a:r>
            <a:r>
              <a:rPr lang="en-US" dirty="0"/>
              <a:t>: the potential visibility of content in networked publics is great. </a:t>
            </a:r>
          </a:p>
          <a:p>
            <a:r>
              <a:rPr lang="en-US" i="1" dirty="0" err="1"/>
              <a:t>Searchability</a:t>
            </a:r>
            <a:r>
              <a:rPr lang="en-US" dirty="0"/>
              <a:t>: content in networked publics can be accessed through search. </a:t>
            </a:r>
            <a:r>
              <a:rPr lang="en-US" dirty="0" smtClean="0"/>
              <a:t> (pg. 7)</a:t>
            </a:r>
            <a:endParaRPr lang="en-US" dirty="0"/>
          </a:p>
          <a:p>
            <a:endParaRPr lang="en-US" dirty="0"/>
          </a:p>
        </p:txBody>
      </p:sp>
    </p:spTree>
    <p:extLst>
      <p:ext uri="{BB962C8B-B14F-4D97-AF65-F5344CB8AC3E}">
        <p14:creationId xmlns:p14="http://schemas.microsoft.com/office/powerpoint/2010/main" val="5682587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b="1" dirty="0" smtClean="0"/>
              <a:t>“Social </a:t>
            </a:r>
            <a:r>
              <a:rPr lang="en-US" b="1" dirty="0"/>
              <a:t>Network Sites as Networked Publics: Affordances, Dynamics, and </a:t>
            </a:r>
            <a:r>
              <a:rPr lang="en-US" b="1" dirty="0" smtClean="0"/>
              <a:t>Implications” </a:t>
            </a:r>
            <a:endParaRPr lang="en-US" dirty="0"/>
          </a:p>
        </p:txBody>
      </p:sp>
      <p:sp>
        <p:nvSpPr>
          <p:cNvPr id="8" name="Content Placeholder 7"/>
          <p:cNvSpPr>
            <a:spLocks noGrp="1"/>
          </p:cNvSpPr>
          <p:nvPr>
            <p:ph idx="1"/>
          </p:nvPr>
        </p:nvSpPr>
        <p:spPr>
          <a:ln>
            <a:solidFill>
              <a:srgbClr val="FF0000"/>
            </a:solidFill>
          </a:ln>
        </p:spPr>
        <p:txBody>
          <a:bodyPr>
            <a:normAutofit fontScale="92500" lnSpcReduction="20000"/>
          </a:bodyPr>
          <a:lstStyle/>
          <a:p>
            <a:pPr marL="0" indent="0">
              <a:buNone/>
            </a:pPr>
            <a:r>
              <a:rPr lang="en-US" u="sng" dirty="0"/>
              <a:t>Central Dynamics in Networked Publics </a:t>
            </a:r>
            <a:endParaRPr lang="en-US" u="sng" dirty="0"/>
          </a:p>
          <a:p>
            <a:pPr marL="0" indent="0">
              <a:buNone/>
            </a:pPr>
            <a:r>
              <a:rPr lang="en-US" dirty="0"/>
              <a:t>The affordances of networked publics introduce new dynamics with which participants must contend. Many of these dynamics are not new, but they were never so generally experienced. Three dynamics play a central role in shaping networked publics: </a:t>
            </a:r>
            <a:endParaRPr lang="en-US" dirty="0"/>
          </a:p>
          <a:p>
            <a:r>
              <a:rPr lang="en-US" i="1" dirty="0"/>
              <a:t>Invisible audiences: </a:t>
            </a:r>
            <a:r>
              <a:rPr lang="en-US" dirty="0"/>
              <a:t>not all audiences are visible when a person is contributing online, nor are they necessarily co-present. </a:t>
            </a:r>
          </a:p>
          <a:p>
            <a:r>
              <a:rPr lang="en-US" i="1" dirty="0"/>
              <a:t>Collapsed contexts: </a:t>
            </a:r>
            <a:r>
              <a:rPr lang="en-US" dirty="0"/>
              <a:t>the lack of spatial, social, and temporal boundaries makes it difficult to maintain distinct social contexts. </a:t>
            </a:r>
          </a:p>
          <a:p>
            <a:r>
              <a:rPr lang="en-US" i="1" dirty="0"/>
              <a:t>The blurring of public and private: </a:t>
            </a:r>
            <a:r>
              <a:rPr lang="en-US" dirty="0"/>
              <a:t>without control over context, public and private become meaningless binaries, are scaled in new ways, and are difficult to maintain as distinct. </a:t>
            </a:r>
          </a:p>
          <a:p>
            <a:pPr marL="0" indent="0">
              <a:buNone/>
            </a:pPr>
            <a:endParaRPr lang="en-US" dirty="0"/>
          </a:p>
        </p:txBody>
      </p:sp>
    </p:spTree>
    <p:extLst>
      <p:ext uri="{BB962C8B-B14F-4D97-AF65-F5344CB8AC3E}">
        <p14:creationId xmlns:p14="http://schemas.microsoft.com/office/powerpoint/2010/main" val="1114162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b="1" dirty="0" smtClean="0"/>
              <a:t>“Social </a:t>
            </a:r>
            <a:r>
              <a:rPr lang="en-US" b="1" dirty="0"/>
              <a:t>Network Sites as Networked Publics: Affordances, Dynamics, and </a:t>
            </a:r>
            <a:r>
              <a:rPr lang="en-US" b="1" dirty="0" smtClean="0"/>
              <a:t>Implications” </a:t>
            </a:r>
            <a:endParaRPr lang="en-US" dirty="0"/>
          </a:p>
        </p:txBody>
      </p:sp>
      <p:sp>
        <p:nvSpPr>
          <p:cNvPr id="8" name="Content Placeholder 7"/>
          <p:cNvSpPr>
            <a:spLocks noGrp="1"/>
          </p:cNvSpPr>
          <p:nvPr>
            <p:ph idx="1"/>
          </p:nvPr>
        </p:nvSpPr>
        <p:spPr>
          <a:xfrm>
            <a:off x="838200" y="1825624"/>
            <a:ext cx="10515600" cy="5032375"/>
          </a:xfrm>
          <a:ln>
            <a:solidFill>
              <a:srgbClr val="FF0000"/>
            </a:solidFill>
          </a:ln>
        </p:spPr>
        <p:txBody>
          <a:bodyPr>
            <a:normAutofit fontScale="70000" lnSpcReduction="20000"/>
          </a:bodyPr>
          <a:lstStyle/>
          <a:p>
            <a:pPr marL="0" indent="0">
              <a:buNone/>
            </a:pPr>
            <a:r>
              <a:rPr lang="en-US" u="sng" dirty="0" smtClean="0"/>
              <a:t>Transformation of Publics</a:t>
            </a:r>
            <a:endParaRPr lang="en-US" dirty="0" smtClean="0"/>
          </a:p>
          <a:p>
            <a:pPr>
              <a:buFont typeface="Arial" charset="0"/>
              <a:buChar char="•"/>
            </a:pPr>
            <a:r>
              <a:rPr lang="en-US" dirty="0" smtClean="0"/>
              <a:t>“The </a:t>
            </a:r>
            <a:r>
              <a:rPr lang="en-US" dirty="0"/>
              <a:t>changes brought on by networked technologies are more pervasive than those by earlier media. Because content and expressions contributed to networked publics is persistent and replicable by default, the possibility of acts being scaled, searchable, and thus viewed is heightened. Physical spaces are limited by space and time, but, online, people can connect to one another across great distances and engage with asynchronously produced content over extended periods. This allows people to work around physical barriers to interaction and reduces the cost of interacting with people in far-off places</a:t>
            </a:r>
            <a:r>
              <a:rPr lang="en-US" dirty="0" smtClean="0"/>
              <a:t>.” (13)</a:t>
            </a:r>
          </a:p>
          <a:p>
            <a:pPr>
              <a:buFont typeface="Arial" charset="0"/>
              <a:buChar char="•"/>
            </a:pPr>
            <a:r>
              <a:rPr lang="en-US" dirty="0" smtClean="0"/>
              <a:t>“In </a:t>
            </a:r>
            <a:r>
              <a:rPr lang="en-US" dirty="0"/>
              <a:t>networked publics, attention becomes a commodity. There are those who try to manipulate the potential scalability of these environments to reach wide audiences, including politicians and pundits. There are also those who become the object of widespread curiosity and are propelled into the spotlight by the interwoven network. There are also the countless who are not seeking nor gaining widespread attention. Yet, in an environment where following the content of one’s friends involves the same technologies as observing the follies of a celebrity, individuals find themselves embedded in the attention economy, as consumers and producers</a:t>
            </a:r>
            <a:r>
              <a:rPr lang="en-US" dirty="0" smtClean="0"/>
              <a:t>.” (13) </a:t>
            </a:r>
            <a:endParaRPr lang="en-US" dirty="0"/>
          </a:p>
          <a:p>
            <a:pPr>
              <a:buFont typeface="Arial" charset="0"/>
              <a:buChar char="•"/>
            </a:pPr>
            <a:r>
              <a:rPr lang="en-US" dirty="0" smtClean="0"/>
              <a:t> “</a:t>
            </a:r>
            <a:r>
              <a:rPr lang="en-US" dirty="0"/>
              <a:t>Persistence and replicability also complicate notions of “authenticity,” as acts and information are not located in a particular space or time and, because of the nature of bits, it is easy to alter content, making it more challenging to assess its origins and legitimacy. </a:t>
            </a:r>
            <a:r>
              <a:rPr lang="en-US" dirty="0" smtClean="0"/>
              <a:t>“ (!3)</a:t>
            </a:r>
          </a:p>
          <a:p>
            <a:pPr>
              <a:buFont typeface="Arial" charset="0"/>
              <a:buChar char="•"/>
            </a:pPr>
            <a:r>
              <a:rPr lang="en-US" dirty="0" smtClean="0"/>
              <a:t>“</a:t>
            </a:r>
            <a:r>
              <a:rPr lang="en-US" dirty="0"/>
              <a:t>While there are limits to how many people can be in one physical space at a time, networked publics support the gathering of much larger groups, synchronously and </a:t>
            </a:r>
            <a:r>
              <a:rPr lang="en-US" dirty="0" smtClean="0"/>
              <a:t>asynchronously.” (13) </a:t>
            </a: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u="sng" dirty="0"/>
          </a:p>
        </p:txBody>
      </p:sp>
    </p:spTree>
    <p:extLst>
      <p:ext uri="{BB962C8B-B14F-4D97-AF65-F5344CB8AC3E}">
        <p14:creationId xmlns:p14="http://schemas.microsoft.com/office/powerpoint/2010/main" val="13233771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b="1" dirty="0" smtClean="0"/>
              <a:t>“Social </a:t>
            </a:r>
            <a:r>
              <a:rPr lang="en-US" b="1" dirty="0"/>
              <a:t>Network Sites as Networked Publics: Affordances, Dynamics, and </a:t>
            </a:r>
            <a:r>
              <a:rPr lang="en-US" b="1" dirty="0" smtClean="0"/>
              <a:t>Implications” </a:t>
            </a:r>
            <a:endParaRPr lang="en-US" dirty="0"/>
          </a:p>
        </p:txBody>
      </p:sp>
      <p:sp>
        <p:nvSpPr>
          <p:cNvPr id="8" name="Content Placeholder 7"/>
          <p:cNvSpPr>
            <a:spLocks noGrp="1"/>
          </p:cNvSpPr>
          <p:nvPr>
            <p:ph idx="1"/>
          </p:nvPr>
        </p:nvSpPr>
        <p:spPr>
          <a:ln>
            <a:solidFill>
              <a:srgbClr val="FF0000"/>
            </a:solidFill>
          </a:ln>
        </p:spPr>
        <p:txBody>
          <a:bodyPr>
            <a:normAutofit fontScale="92500" lnSpcReduction="10000"/>
          </a:bodyPr>
          <a:lstStyle/>
          <a:p>
            <a:pPr marL="0" indent="0">
              <a:buNone/>
            </a:pPr>
            <a:r>
              <a:rPr lang="en-US" u="sng" dirty="0" smtClean="0"/>
              <a:t>Ultimately:</a:t>
            </a:r>
          </a:p>
          <a:p>
            <a:r>
              <a:rPr lang="en-US" dirty="0"/>
              <a:t>Many of the struggles that take place on social network sites are shaped by the properties of bits, the affordances </a:t>
            </a:r>
            <a:r>
              <a:rPr lang="en-US" dirty="0" smtClean="0"/>
              <a:t>of networked </a:t>
            </a:r>
            <a:r>
              <a:rPr lang="en-US" dirty="0"/>
              <a:t>publics, and the resultant dynamics. While some of the specific factors are not unique to networked publics, the prevalence of social network sites has introduced these affordances and dynamics to a much broader subset of the population. </a:t>
            </a:r>
            <a:endParaRPr lang="en-US" dirty="0" smtClean="0"/>
          </a:p>
          <a:p>
            <a:r>
              <a:rPr lang="en-US" dirty="0" smtClean="0"/>
              <a:t>However, people </a:t>
            </a:r>
            <a:r>
              <a:rPr lang="en-US" dirty="0"/>
              <a:t>are learning to work within the constraints and possibilities of mediated architecture, just as people have always learned to navigate structures as part of their daily lives. </a:t>
            </a:r>
            <a:endParaRPr lang="en-US" dirty="0" smtClean="0"/>
          </a:p>
          <a:p>
            <a:r>
              <a:rPr lang="en-US" dirty="0"/>
              <a:t>T</a:t>
            </a:r>
            <a:r>
              <a:rPr lang="en-US" dirty="0" smtClean="0"/>
              <a:t>he </a:t>
            </a:r>
            <a:r>
              <a:rPr lang="en-US" dirty="0"/>
              <a:t>affordances and dynamics of networked publics can shed light on why people engage the way they do. </a:t>
            </a:r>
            <a:endParaRPr lang="en-US" dirty="0"/>
          </a:p>
          <a:p>
            <a:endParaRPr lang="en-US" dirty="0"/>
          </a:p>
          <a:p>
            <a:pPr marL="0" indent="0">
              <a:buNone/>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u="sng" dirty="0"/>
          </a:p>
        </p:txBody>
      </p:sp>
    </p:spTree>
    <p:extLst>
      <p:ext uri="{BB962C8B-B14F-4D97-AF65-F5344CB8AC3E}">
        <p14:creationId xmlns:p14="http://schemas.microsoft.com/office/powerpoint/2010/main" val="1179209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The Study of Social Networks</a:t>
            </a:r>
            <a:endParaRPr lang="en-US" dirty="0"/>
          </a:p>
        </p:txBody>
      </p:sp>
      <p:sp>
        <p:nvSpPr>
          <p:cNvPr id="8" name="Content Placeholder 7"/>
          <p:cNvSpPr>
            <a:spLocks noGrp="1"/>
          </p:cNvSpPr>
          <p:nvPr>
            <p:ph idx="1"/>
          </p:nvPr>
        </p:nvSpPr>
        <p:spPr>
          <a:ln>
            <a:solidFill>
              <a:srgbClr val="FF0000"/>
            </a:solidFill>
          </a:ln>
        </p:spPr>
        <p:txBody>
          <a:bodyPr>
            <a:normAutofit fontScale="92500" lnSpcReduction="10000"/>
          </a:bodyPr>
          <a:lstStyle/>
          <a:p>
            <a:r>
              <a:rPr lang="en-US" dirty="0"/>
              <a:t>The study of social networks is an attempt to understand social interaction between at least two parties. Depending on the level of analysis and the questions being asked, the social actors under investigation </a:t>
            </a:r>
            <a:r>
              <a:rPr lang="en-US" dirty="0" smtClean="0"/>
              <a:t>may </a:t>
            </a:r>
            <a:r>
              <a:rPr lang="en-US" dirty="0"/>
              <a:t>be individuals, groups, or organizations. However, in all cases, the study of social networks is the study of who connects with who (and for what reasons). </a:t>
            </a:r>
            <a:endParaRPr lang="en-US" dirty="0" smtClean="0"/>
          </a:p>
          <a:p>
            <a:r>
              <a:rPr lang="en-US" b="1" dirty="0" smtClean="0"/>
              <a:t>Social </a:t>
            </a:r>
            <a:r>
              <a:rPr lang="en-US" b="1" dirty="0"/>
              <a:t>n</a:t>
            </a:r>
            <a:r>
              <a:rPr lang="en-US" b="1" dirty="0" smtClean="0"/>
              <a:t>etwork analysis </a:t>
            </a:r>
            <a:r>
              <a:rPr lang="en-US" b="1" dirty="0"/>
              <a:t>[SNA] </a:t>
            </a:r>
            <a:r>
              <a:rPr lang="en-US" dirty="0"/>
              <a:t>is the mapping and measuring of relationships and flows between people, groups, organizations, computers, URLs, and other connected information/knowledge entities. The nodes in the network are the people and groups while the links show relationships or flows between the nodes. SNA provides both a visual and a mathematical analysis of human </a:t>
            </a:r>
            <a:r>
              <a:rPr lang="en-US" dirty="0" smtClean="0"/>
              <a:t>relationships</a:t>
            </a:r>
            <a:endParaRPr lang="en-US" dirty="0"/>
          </a:p>
          <a:p>
            <a:endParaRPr lang="en-US" dirty="0">
              <a:effectLst/>
            </a:endParaRPr>
          </a:p>
        </p:txBody>
      </p:sp>
    </p:spTree>
    <p:extLst>
      <p:ext uri="{BB962C8B-B14F-4D97-AF65-F5344CB8AC3E}">
        <p14:creationId xmlns:p14="http://schemas.microsoft.com/office/powerpoint/2010/main" val="4976966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a:t>“A Social Network Caught in the Web” by </a:t>
            </a:r>
            <a:r>
              <a:rPr lang="en-US" dirty="0" err="1"/>
              <a:t>Adamic</a:t>
            </a:r>
            <a:r>
              <a:rPr lang="en-US" dirty="0"/>
              <a:t>, </a:t>
            </a:r>
            <a:r>
              <a:rPr lang="en-US" dirty="0" err="1"/>
              <a:t>Buyukkokten</a:t>
            </a:r>
            <a:r>
              <a:rPr lang="en-US" dirty="0"/>
              <a:t> and Adar (2003) </a:t>
            </a:r>
            <a:endParaRPr lang="en-US" dirty="0"/>
          </a:p>
        </p:txBody>
      </p:sp>
      <p:sp>
        <p:nvSpPr>
          <p:cNvPr id="8" name="Content Placeholder 7"/>
          <p:cNvSpPr>
            <a:spLocks noGrp="1"/>
          </p:cNvSpPr>
          <p:nvPr>
            <p:ph idx="1"/>
          </p:nvPr>
        </p:nvSpPr>
        <p:spPr>
          <a:ln>
            <a:solidFill>
              <a:srgbClr val="FF0000"/>
            </a:solidFill>
          </a:ln>
        </p:spPr>
        <p:txBody>
          <a:bodyPr>
            <a:normAutofit fontScale="70000" lnSpcReduction="20000"/>
          </a:bodyPr>
          <a:lstStyle/>
          <a:p>
            <a:r>
              <a:rPr lang="en-US" dirty="0" smtClean="0"/>
              <a:t>an </a:t>
            </a:r>
            <a:r>
              <a:rPr lang="en-US" dirty="0"/>
              <a:t>example of what an analysis of a social network might look </a:t>
            </a:r>
            <a:r>
              <a:rPr lang="en-US" dirty="0" smtClean="0"/>
              <a:t>like</a:t>
            </a:r>
            <a:endParaRPr lang="en-US" dirty="0"/>
          </a:p>
          <a:p>
            <a:r>
              <a:rPr lang="en-US" dirty="0"/>
              <a:t>a</a:t>
            </a:r>
            <a:r>
              <a:rPr lang="en-US" dirty="0" smtClean="0"/>
              <a:t> preliminary social network </a:t>
            </a:r>
            <a:r>
              <a:rPr lang="en-US" dirty="0"/>
              <a:t>analysis of Club Nexus, an online community at Stanford </a:t>
            </a:r>
            <a:r>
              <a:rPr lang="en-US" dirty="0" smtClean="0"/>
              <a:t>University</a:t>
            </a:r>
          </a:p>
          <a:p>
            <a:r>
              <a:rPr lang="en-US" dirty="0" smtClean="0"/>
              <a:t>through </a:t>
            </a:r>
            <a:r>
              <a:rPr lang="en-US" dirty="0"/>
              <a:t>the Nexus site </a:t>
            </a:r>
            <a:r>
              <a:rPr lang="en-US" dirty="0" smtClean="0"/>
              <a:t>they were </a:t>
            </a:r>
            <a:r>
              <a:rPr lang="en-US" dirty="0"/>
              <a:t>able to study a reflection of the real world community structure within the student body</a:t>
            </a:r>
            <a:r>
              <a:rPr lang="en-US" dirty="0" smtClean="0"/>
              <a:t>.</a:t>
            </a:r>
          </a:p>
          <a:p>
            <a:r>
              <a:rPr lang="en-US" dirty="0" smtClean="0"/>
              <a:t>the </a:t>
            </a:r>
            <a:r>
              <a:rPr lang="en-US" dirty="0"/>
              <a:t>data presents an opportunity to study, among other things, the online community's structure, social interactions and how factors such as personality and interests influence one's choice of friends</a:t>
            </a:r>
            <a:endParaRPr lang="en-US" dirty="0" smtClean="0"/>
          </a:p>
          <a:p>
            <a:r>
              <a:rPr lang="en-US" dirty="0"/>
              <a:t>s</a:t>
            </a:r>
            <a:r>
              <a:rPr lang="en-US" dirty="0" smtClean="0"/>
              <a:t>tudy observed </a:t>
            </a:r>
            <a:r>
              <a:rPr lang="en-US" dirty="0"/>
              <a:t>and measured social network phenomena such as the small world effect, clustering, and the strength of weak ties. </a:t>
            </a:r>
            <a:endParaRPr lang="en-US" dirty="0" smtClean="0"/>
          </a:p>
          <a:p>
            <a:r>
              <a:rPr lang="en-US" dirty="0" smtClean="0"/>
              <a:t>Using </a:t>
            </a:r>
            <a:r>
              <a:rPr lang="en-US" dirty="0"/>
              <a:t>the rich profile data provided by the users </a:t>
            </a:r>
            <a:r>
              <a:rPr lang="en-US" dirty="0" smtClean="0"/>
              <a:t>they were </a:t>
            </a:r>
            <a:r>
              <a:rPr lang="en-US" dirty="0"/>
              <a:t>able to deduce the attributes contributing to the formation of friendships, and to determine how the similarity of users decays as the distance between them in the network </a:t>
            </a:r>
            <a:r>
              <a:rPr lang="en-US" dirty="0" smtClean="0"/>
              <a:t>increases.</a:t>
            </a:r>
          </a:p>
          <a:p>
            <a:r>
              <a:rPr lang="en-US" dirty="0" smtClean="0"/>
              <a:t>In </a:t>
            </a:r>
            <a:r>
              <a:rPr lang="en-US" dirty="0"/>
              <a:t>addition, </a:t>
            </a:r>
            <a:r>
              <a:rPr lang="en-US" dirty="0" smtClean="0"/>
              <a:t>they found </a:t>
            </a:r>
            <a:r>
              <a:rPr lang="en-US" dirty="0"/>
              <a:t>correlations between users' personalities and their other attributes, as well as interesting correspondences between how users perceive themselves and how they are perceived by others.</a:t>
            </a:r>
          </a:p>
        </p:txBody>
      </p:sp>
    </p:spTree>
    <p:extLst>
      <p:ext uri="{BB962C8B-B14F-4D97-AF65-F5344CB8AC3E}">
        <p14:creationId xmlns:p14="http://schemas.microsoft.com/office/powerpoint/2010/main" val="14484132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a:t>“A Social Network Caught in the Web” by </a:t>
            </a:r>
            <a:r>
              <a:rPr lang="en-US" dirty="0" err="1"/>
              <a:t>Adamic</a:t>
            </a:r>
            <a:r>
              <a:rPr lang="en-US" dirty="0"/>
              <a:t>, </a:t>
            </a:r>
            <a:r>
              <a:rPr lang="en-US" dirty="0" err="1"/>
              <a:t>Buyukkokten</a:t>
            </a:r>
            <a:r>
              <a:rPr lang="en-US" dirty="0"/>
              <a:t> and Adar (2003) </a:t>
            </a:r>
            <a:endParaRPr lang="en-US" dirty="0"/>
          </a:p>
        </p:txBody>
      </p:sp>
      <p:sp>
        <p:nvSpPr>
          <p:cNvPr id="8" name="Content Placeholder 7"/>
          <p:cNvSpPr>
            <a:spLocks noGrp="1"/>
          </p:cNvSpPr>
          <p:nvPr>
            <p:ph idx="1"/>
          </p:nvPr>
        </p:nvSpPr>
        <p:spPr>
          <a:xfrm>
            <a:off x="838200" y="1825624"/>
            <a:ext cx="10515600" cy="5032375"/>
          </a:xfrm>
          <a:ln>
            <a:solidFill>
              <a:srgbClr val="FF0000"/>
            </a:solidFill>
          </a:ln>
        </p:spPr>
        <p:txBody>
          <a:bodyPr>
            <a:normAutofit/>
          </a:bodyPr>
          <a:lstStyle/>
          <a:p>
            <a:endParaRPr lang="en-US" dirty="0" smtClean="0"/>
          </a:p>
          <a:p>
            <a:pPr marL="0" indent="0">
              <a:buNone/>
            </a:pPr>
            <a:endParaRPr lang="en-US" dirty="0"/>
          </a:p>
        </p:txBody>
      </p:sp>
      <p:pic>
        <p:nvPicPr>
          <p:cNvPr id="16386" name="Picture 2" descr="http://firstmonday.org/ojs/index.php/fm/article/viewFile/1057/977/84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6100" y="2084386"/>
            <a:ext cx="6019800" cy="4514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52718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smtClean="0"/>
              <a:t>Social Networks</a:t>
            </a:r>
            <a:endParaRPr lang="en-US" dirty="0"/>
          </a:p>
        </p:txBody>
      </p:sp>
      <p:sp>
        <p:nvSpPr>
          <p:cNvPr id="8" name="Content Placeholder 7"/>
          <p:cNvSpPr>
            <a:spLocks noGrp="1"/>
          </p:cNvSpPr>
          <p:nvPr>
            <p:ph idx="1"/>
          </p:nvPr>
        </p:nvSpPr>
        <p:spPr>
          <a:ln>
            <a:solidFill>
              <a:srgbClr val="FF0000"/>
            </a:solidFill>
          </a:ln>
        </p:spPr>
        <p:txBody>
          <a:bodyPr>
            <a:normAutofit/>
          </a:bodyPr>
          <a:lstStyle/>
          <a:p>
            <a:r>
              <a:rPr lang="en-US" dirty="0"/>
              <a:t>You should expect that similar research as what was conducted by </a:t>
            </a:r>
            <a:r>
              <a:rPr lang="en-US" dirty="0" err="1"/>
              <a:t>Adamic</a:t>
            </a:r>
            <a:r>
              <a:rPr lang="en-US" dirty="0"/>
              <a:t> et al. has been and continues to be done on your own social media profiles, but in this case done by the in-house research teams employed by Facebook, Twitter, and other social network sites. A recent example of such research was Facebook’s experiment to see if they can manipulate a user’s mood. </a:t>
            </a:r>
            <a:endParaRPr lang="en-US" dirty="0"/>
          </a:p>
          <a:p>
            <a:r>
              <a:rPr lang="en-US" dirty="0"/>
              <a:t>This experiment was conducted by hiding posts made by a user’s friends that an automated algorithm determined was a positive or negative post. </a:t>
            </a:r>
            <a:endParaRPr lang="en-US" dirty="0">
              <a:effectLst/>
            </a:endParaRPr>
          </a:p>
        </p:txBody>
      </p:sp>
    </p:spTree>
    <p:extLst>
      <p:ext uri="{BB962C8B-B14F-4D97-AF65-F5344CB8AC3E}">
        <p14:creationId xmlns:p14="http://schemas.microsoft.com/office/powerpoint/2010/main" val="29672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Facebook’s Psychological Study</a:t>
            </a:r>
            <a:endParaRPr lang="en-US" dirty="0"/>
          </a:p>
        </p:txBody>
      </p:sp>
      <p:pic>
        <p:nvPicPr>
          <p:cNvPr id="2" name="Content Placeholder 1">
            <a:hlinkClick r:id="rId3"/>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556000" y="2096294"/>
            <a:ext cx="5080000" cy="3810000"/>
          </a:xfrm>
          <a:ln>
            <a:solidFill>
              <a:srgbClr val="FF0000"/>
            </a:solidFill>
          </a:ln>
        </p:spPr>
      </p:pic>
    </p:spTree>
    <p:extLst>
      <p:ext uri="{BB962C8B-B14F-4D97-AF65-F5344CB8AC3E}">
        <p14:creationId xmlns:p14="http://schemas.microsoft.com/office/powerpoint/2010/main" val="21206474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Social Networks</a:t>
            </a:r>
            <a:endParaRPr lang="en-US" dirty="0"/>
          </a:p>
        </p:txBody>
      </p:sp>
      <p:sp>
        <p:nvSpPr>
          <p:cNvPr id="3" name="Content Placeholder 2"/>
          <p:cNvSpPr>
            <a:spLocks noGrp="1"/>
          </p:cNvSpPr>
          <p:nvPr>
            <p:ph idx="1"/>
          </p:nvPr>
        </p:nvSpPr>
        <p:spPr>
          <a:ln>
            <a:solidFill>
              <a:srgbClr val="FF0000"/>
            </a:solidFill>
          </a:ln>
        </p:spPr>
        <p:txBody>
          <a:bodyPr>
            <a:normAutofit fontScale="92500" lnSpcReduction="10000"/>
          </a:bodyPr>
          <a:lstStyle/>
          <a:p>
            <a:r>
              <a:rPr lang="en-US" dirty="0"/>
              <a:t>A theme running throughout this course is that the </a:t>
            </a:r>
            <a:r>
              <a:rPr lang="en-US" dirty="0" smtClean="0"/>
              <a:t>social networking </a:t>
            </a:r>
            <a:r>
              <a:rPr lang="en-US" dirty="0"/>
              <a:t>sites that make up a large portion of our online social interactions are privately held companies. When you signed up for a particular social networking site, you were likely presented with the Terms of Service, or the rules for your participation in this site. By clicking “I agree” to the Terms of Service, you also consented to participating in any studies a social networking site might wish to conduct, such as the Facebook timeline manipulation study. </a:t>
            </a:r>
            <a:endParaRPr lang="en-US" dirty="0"/>
          </a:p>
          <a:p>
            <a:r>
              <a:rPr lang="en-US" dirty="0"/>
              <a:t>That you may possible be part of a research study (with or without your knowledge) may be worth the tradeoff for the value and pleasure you get out of participating in a social networking site. However, this is something that you must consider as you move forward with this course and make decisions about what social networking sites (if any) you will join or continue to participate in after INC 300 concludes. </a:t>
            </a:r>
            <a:endParaRPr lang="en-US" dirty="0"/>
          </a:p>
          <a:p>
            <a:endParaRPr lang="en-US" dirty="0"/>
          </a:p>
        </p:txBody>
      </p:sp>
    </p:spTree>
    <p:extLst>
      <p:ext uri="{BB962C8B-B14F-4D97-AF65-F5344CB8AC3E}">
        <p14:creationId xmlns:p14="http://schemas.microsoft.com/office/powerpoint/2010/main" val="11307062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The Filter Bubble</a:t>
            </a:r>
            <a:endParaRPr lang="en-US" dirty="0"/>
          </a:p>
        </p:txBody>
      </p:sp>
      <p:sp>
        <p:nvSpPr>
          <p:cNvPr id="3" name="Content Placeholder 2"/>
          <p:cNvSpPr>
            <a:spLocks noGrp="1"/>
          </p:cNvSpPr>
          <p:nvPr>
            <p:ph idx="1"/>
          </p:nvPr>
        </p:nvSpPr>
        <p:spPr>
          <a:xfrm>
            <a:off x="838200" y="1825625"/>
            <a:ext cx="5867400" cy="4854576"/>
          </a:xfrm>
          <a:ln>
            <a:solidFill>
              <a:srgbClr val="FF0000"/>
            </a:solidFill>
          </a:ln>
        </p:spPr>
        <p:txBody>
          <a:bodyPr>
            <a:normAutofit/>
          </a:bodyPr>
          <a:lstStyle/>
          <a:p>
            <a:r>
              <a:rPr lang="en-US" dirty="0"/>
              <a:t>The Facebook mood manipulation experiment involved the creation and manipulation of what has been come to known as a “filter bubble”. You may have also heard of this being called an “echo chamber”. </a:t>
            </a:r>
            <a:endParaRPr lang="en-US" dirty="0" smtClean="0"/>
          </a:p>
          <a:p>
            <a:r>
              <a:rPr lang="en-US" dirty="0" smtClean="0"/>
              <a:t>Eli </a:t>
            </a:r>
            <a:r>
              <a:rPr lang="en-US" dirty="0" err="1"/>
              <a:t>Pariser’s</a:t>
            </a:r>
            <a:r>
              <a:rPr lang="en-US" dirty="0"/>
              <a:t> TED </a:t>
            </a:r>
            <a:r>
              <a:rPr lang="en-US" dirty="0" smtClean="0"/>
              <a:t>Talk (cited in the next few slides) explores the concept filter bubbles, and enables us to understand </a:t>
            </a:r>
            <a:r>
              <a:rPr lang="en-US" dirty="0"/>
              <a:t>how what makes it into your timeline or newsfeed can be artificially limited. </a:t>
            </a:r>
            <a:endParaRPr lang="en-US" dirty="0"/>
          </a:p>
          <a:p>
            <a:endParaRPr lang="en-US" dirty="0"/>
          </a:p>
        </p:txBody>
      </p:sp>
      <p:pic>
        <p:nvPicPr>
          <p:cNvPr id="3074" name="Picture 2" descr="mage result for filter bub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9900" y="2570163"/>
            <a:ext cx="45339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07867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The Filter Bubble</a:t>
            </a:r>
            <a:endParaRPr lang="en-US" dirty="0"/>
          </a:p>
        </p:txBody>
      </p:sp>
      <p:sp>
        <p:nvSpPr>
          <p:cNvPr id="3" name="Content Placeholder 2"/>
          <p:cNvSpPr>
            <a:spLocks noGrp="1"/>
          </p:cNvSpPr>
          <p:nvPr>
            <p:ph idx="1"/>
          </p:nvPr>
        </p:nvSpPr>
        <p:spPr>
          <a:xfrm>
            <a:off x="838200" y="1825625"/>
            <a:ext cx="6477000" cy="4651376"/>
          </a:xfrm>
          <a:ln>
            <a:solidFill>
              <a:srgbClr val="FF0000"/>
            </a:solidFill>
          </a:ln>
        </p:spPr>
        <p:txBody>
          <a:bodyPr>
            <a:normAutofit fontScale="77500" lnSpcReduction="20000"/>
          </a:bodyPr>
          <a:lstStyle/>
          <a:p>
            <a:pPr marL="0" indent="0">
              <a:buNone/>
            </a:pPr>
            <a:r>
              <a:rPr lang="en-US" dirty="0" smtClean="0"/>
              <a:t>“[The Internet] </a:t>
            </a:r>
            <a:r>
              <a:rPr lang="en-US" dirty="0"/>
              <a:t>meant something that would connect us all together. And I was sure that it was going to be great for democracy and for our society. </a:t>
            </a:r>
            <a:r>
              <a:rPr lang="en-US" b="1" dirty="0"/>
              <a:t>But there's this shift in how information is flowing online, and it's invisible. And if we don't pay attention to it, it could be a real problem</a:t>
            </a:r>
            <a:r>
              <a:rPr lang="en-US" dirty="0"/>
              <a:t>. So I first noticed this in a place I spend a lot of time -- my Facebook page. I'm progressive, politically -- big surprise -- but I've always gone out of my way to meet conservatives. I like hearing what they're thinking about; I like seeing what they link to; I like learning a thing or two. And so I was surprised when I noticed one day that the conservatives had disappeared from my Facebook feed. And what it turned out was going on was that Facebook was looking at which links I clicked on, and it was noticing that, actually, I was clicking more on my liberal friends' links than on my conservative friends' links. And without consulting me about it, it had edited them out. They disappeared</a:t>
            </a:r>
            <a:r>
              <a:rPr lang="en-US" dirty="0" smtClean="0"/>
              <a:t>.”</a:t>
            </a:r>
            <a:endParaRPr lang="en-US" dirty="0"/>
          </a:p>
          <a:p>
            <a:endParaRPr lang="en-US" dirty="0"/>
          </a:p>
          <a:p>
            <a:endParaRPr lang="en-US" dirty="0"/>
          </a:p>
        </p:txBody>
      </p:sp>
      <p:pic>
        <p:nvPicPr>
          <p:cNvPr id="17410" name="Picture 2" descr="mage result for Eli Paris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9020" y="2472073"/>
            <a:ext cx="4019580" cy="26841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57291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The Filter Bubble</a:t>
            </a:r>
            <a:endParaRPr lang="en-US" dirty="0"/>
          </a:p>
        </p:txBody>
      </p:sp>
      <p:sp>
        <p:nvSpPr>
          <p:cNvPr id="3" name="Content Placeholder 2"/>
          <p:cNvSpPr>
            <a:spLocks noGrp="1"/>
          </p:cNvSpPr>
          <p:nvPr>
            <p:ph idx="1"/>
          </p:nvPr>
        </p:nvSpPr>
        <p:spPr>
          <a:xfrm>
            <a:off x="838200" y="1825624"/>
            <a:ext cx="6496020" cy="5032375"/>
          </a:xfrm>
          <a:ln>
            <a:solidFill>
              <a:srgbClr val="FF0000"/>
            </a:solidFill>
          </a:ln>
        </p:spPr>
        <p:txBody>
          <a:bodyPr>
            <a:normAutofit fontScale="92500" lnSpcReduction="20000"/>
          </a:bodyPr>
          <a:lstStyle/>
          <a:p>
            <a:pPr marL="0" indent="0">
              <a:buNone/>
            </a:pPr>
            <a:r>
              <a:rPr lang="en-US" dirty="0" smtClean="0"/>
              <a:t>“So </a:t>
            </a:r>
            <a:r>
              <a:rPr lang="en-US" dirty="0"/>
              <a:t>Facebook isn't the only place that's doing this kind of invisible, algorithmic editing of the Web. Google's doing it too. If I search for something, and you search for something, even right now at the very same time, we may get very different search results. Even if you're logged out, one engineer told me, there are 57 signals that Google looks at -- everything from what kind of computer you're on to what kind of browser you're using to where you're located -- that it uses to personally tailor your query results. Think about it for a second: </a:t>
            </a:r>
            <a:r>
              <a:rPr lang="en-US" b="1" dirty="0"/>
              <a:t>there is no standard Google anymore</a:t>
            </a:r>
            <a:r>
              <a:rPr lang="en-US" dirty="0"/>
              <a:t>. And you know, the funny thing about this is that it's hard to see. You can't see how different your search results are from anyone </a:t>
            </a:r>
            <a:r>
              <a:rPr lang="en-US" dirty="0" smtClean="0"/>
              <a:t>else's.”</a:t>
            </a:r>
            <a:endParaRPr lang="en-US" dirty="0"/>
          </a:p>
          <a:p>
            <a:endParaRPr lang="en-US" dirty="0"/>
          </a:p>
        </p:txBody>
      </p:sp>
      <p:pic>
        <p:nvPicPr>
          <p:cNvPr id="17410" name="Picture 2" descr="mage result for Eli Paris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9020" y="2472073"/>
            <a:ext cx="4019580" cy="26841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18250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The Filter Bubble</a:t>
            </a:r>
            <a:endParaRPr lang="en-US" dirty="0"/>
          </a:p>
        </p:txBody>
      </p:sp>
      <p:sp>
        <p:nvSpPr>
          <p:cNvPr id="3" name="Content Placeholder 2"/>
          <p:cNvSpPr>
            <a:spLocks noGrp="1"/>
          </p:cNvSpPr>
          <p:nvPr>
            <p:ph idx="1"/>
          </p:nvPr>
        </p:nvSpPr>
        <p:spPr>
          <a:xfrm>
            <a:off x="838200" y="1825624"/>
            <a:ext cx="6496020" cy="5032375"/>
          </a:xfrm>
          <a:ln>
            <a:solidFill>
              <a:srgbClr val="FF0000"/>
            </a:solidFill>
          </a:ln>
        </p:spPr>
        <p:txBody>
          <a:bodyPr>
            <a:normAutofit lnSpcReduction="10000"/>
          </a:bodyPr>
          <a:lstStyle/>
          <a:p>
            <a:pPr marL="0" indent="0">
              <a:buNone/>
            </a:pPr>
            <a:r>
              <a:rPr lang="en-US" dirty="0" smtClean="0"/>
              <a:t>“So </a:t>
            </a:r>
            <a:r>
              <a:rPr lang="en-US" dirty="0"/>
              <a:t>it's not just Google and Facebook either. This is something that's sweeping the Web. There are a whole host of companies that are doing this kind of personalization. Yahoo News, the biggest news site on the Internet, is now personalized -- different people get different things. Huffington Post, the Washington Post, the New York Times -- all flirting with personalization in various ways. And this moves us very quickly toward a world in which the Internet is showing us what it thinks we want to see, but not necessarily what we need to see</a:t>
            </a:r>
            <a:r>
              <a:rPr lang="en-US" dirty="0" smtClean="0"/>
              <a:t>.”</a:t>
            </a:r>
            <a:endParaRPr lang="en-US" dirty="0"/>
          </a:p>
        </p:txBody>
      </p:sp>
      <p:pic>
        <p:nvPicPr>
          <p:cNvPr id="17410" name="Picture 2" descr="mage result for Eli Paris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9020" y="2472073"/>
            <a:ext cx="4019580" cy="26841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5136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The Filter Bubble</a:t>
            </a:r>
            <a:endParaRPr lang="en-US" dirty="0"/>
          </a:p>
        </p:txBody>
      </p:sp>
      <p:pic>
        <p:nvPicPr>
          <p:cNvPr id="2" name="Content Placeholder 1"/>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16201" y="1825624"/>
            <a:ext cx="6731000" cy="5067373"/>
          </a:xfrm>
          <a:ln>
            <a:solidFill>
              <a:srgbClr val="FF0000"/>
            </a:solidFill>
          </a:ln>
        </p:spPr>
      </p:pic>
      <p:sp>
        <p:nvSpPr>
          <p:cNvPr id="4" name="TextBox 3"/>
          <p:cNvSpPr txBox="1"/>
          <p:nvPr/>
        </p:nvSpPr>
        <p:spPr>
          <a:xfrm>
            <a:off x="9804400" y="2789650"/>
            <a:ext cx="2387600" cy="1569660"/>
          </a:xfrm>
          <a:prstGeom prst="rect">
            <a:avLst/>
          </a:prstGeom>
          <a:noFill/>
        </p:spPr>
        <p:txBody>
          <a:bodyPr wrap="square" rtlCol="0">
            <a:spAutoFit/>
          </a:bodyPr>
          <a:lstStyle/>
          <a:p>
            <a:r>
              <a:rPr lang="en-US" sz="2400" dirty="0" smtClean="0"/>
              <a:t>New York Times description of personalization on their site</a:t>
            </a:r>
            <a:endParaRPr lang="en-US" sz="2400" dirty="0"/>
          </a:p>
        </p:txBody>
      </p:sp>
    </p:spTree>
    <p:extLst>
      <p:ext uri="{BB962C8B-B14F-4D97-AF65-F5344CB8AC3E}">
        <p14:creationId xmlns:p14="http://schemas.microsoft.com/office/powerpoint/2010/main" val="11890444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The Filter Bubble</a:t>
            </a:r>
            <a:endParaRPr lang="en-US" dirty="0"/>
          </a:p>
        </p:txBody>
      </p:sp>
      <p:sp>
        <p:nvSpPr>
          <p:cNvPr id="4" name="TextBox 3"/>
          <p:cNvSpPr txBox="1"/>
          <p:nvPr/>
        </p:nvSpPr>
        <p:spPr>
          <a:xfrm>
            <a:off x="9804400" y="2789650"/>
            <a:ext cx="2387600" cy="1569660"/>
          </a:xfrm>
          <a:prstGeom prst="rect">
            <a:avLst/>
          </a:prstGeom>
          <a:noFill/>
        </p:spPr>
        <p:txBody>
          <a:bodyPr wrap="square" rtlCol="0">
            <a:spAutoFit/>
          </a:bodyPr>
          <a:lstStyle/>
          <a:p>
            <a:r>
              <a:rPr lang="en-US" sz="2400" dirty="0" smtClean="0"/>
              <a:t>New York Times description of personalization on their site</a:t>
            </a:r>
            <a:endParaRPr lang="en-US" sz="2400"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200400" y="1894380"/>
            <a:ext cx="5791200" cy="4929859"/>
          </a:xfrm>
          <a:ln>
            <a:solidFill>
              <a:srgbClr val="FF0000"/>
            </a:solidFill>
          </a:ln>
        </p:spPr>
      </p:pic>
    </p:spTree>
    <p:extLst>
      <p:ext uri="{BB962C8B-B14F-4D97-AF65-F5344CB8AC3E}">
        <p14:creationId xmlns:p14="http://schemas.microsoft.com/office/powerpoint/2010/main" val="152235592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The Filter Bubble</a:t>
            </a:r>
            <a:endParaRPr lang="en-US" dirty="0"/>
          </a:p>
        </p:txBody>
      </p:sp>
      <p:sp>
        <p:nvSpPr>
          <p:cNvPr id="3" name="Content Placeholder 2"/>
          <p:cNvSpPr>
            <a:spLocks noGrp="1"/>
          </p:cNvSpPr>
          <p:nvPr>
            <p:ph idx="1"/>
          </p:nvPr>
        </p:nvSpPr>
        <p:spPr>
          <a:xfrm>
            <a:off x="838200" y="1825624"/>
            <a:ext cx="6496020" cy="5032375"/>
          </a:xfrm>
          <a:ln>
            <a:solidFill>
              <a:srgbClr val="FF0000"/>
            </a:solidFill>
          </a:ln>
        </p:spPr>
        <p:txBody>
          <a:bodyPr>
            <a:normAutofit/>
          </a:bodyPr>
          <a:lstStyle/>
          <a:p>
            <a:pPr marL="0" indent="0">
              <a:buNone/>
            </a:pPr>
            <a:r>
              <a:rPr lang="en-US" dirty="0" smtClean="0"/>
              <a:t>“So </a:t>
            </a:r>
            <a:r>
              <a:rPr lang="en-US" dirty="0"/>
              <a:t>I do think this is a problem. And I think, if you take all of these filters together, you take all these algorithms, you get what I call a filter bubble. And </a:t>
            </a:r>
            <a:r>
              <a:rPr lang="en-US" b="1" dirty="0"/>
              <a:t>your filter bubble is your own personal, unique universe of information that you live in online</a:t>
            </a:r>
            <a:r>
              <a:rPr lang="en-US" dirty="0"/>
              <a:t>. And what's in your filter bubble depends on who you are, and it depends on what you do. But the thing is that you don't decide what gets in. And more importantly, you don't actually see what gets edited </a:t>
            </a:r>
            <a:r>
              <a:rPr lang="en-US" dirty="0" smtClean="0"/>
              <a:t>out.”</a:t>
            </a:r>
            <a:endParaRPr lang="en-US" dirty="0"/>
          </a:p>
        </p:txBody>
      </p:sp>
      <p:pic>
        <p:nvPicPr>
          <p:cNvPr id="17410" name="Picture 2" descr="mage result for Eli Paris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9020" y="2472073"/>
            <a:ext cx="4019580" cy="26841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95972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The Filter Bubble</a:t>
            </a:r>
            <a:endParaRPr lang="en-US" dirty="0"/>
          </a:p>
        </p:txBody>
      </p:sp>
      <p:sp>
        <p:nvSpPr>
          <p:cNvPr id="3" name="Content Placeholder 2"/>
          <p:cNvSpPr>
            <a:spLocks noGrp="1"/>
          </p:cNvSpPr>
          <p:nvPr>
            <p:ph idx="1"/>
          </p:nvPr>
        </p:nvSpPr>
        <p:spPr>
          <a:xfrm>
            <a:off x="838200" y="1825625"/>
            <a:ext cx="4851400" cy="3813176"/>
          </a:xfrm>
          <a:ln>
            <a:solidFill>
              <a:srgbClr val="FF0000"/>
            </a:solidFill>
          </a:ln>
        </p:spPr>
        <p:txBody>
          <a:bodyPr>
            <a:normAutofit/>
          </a:bodyPr>
          <a:lstStyle/>
          <a:p>
            <a:pPr marL="0" indent="0">
              <a:buNone/>
            </a:pPr>
            <a:r>
              <a:rPr lang="en-US" dirty="0" smtClean="0"/>
              <a:t>In other words: </a:t>
            </a:r>
          </a:p>
          <a:p>
            <a:pPr marL="0" indent="0">
              <a:buNone/>
            </a:pPr>
            <a:r>
              <a:rPr lang="en-US" dirty="0"/>
              <a:t>A </a:t>
            </a:r>
            <a:r>
              <a:rPr lang="en-US" b="1" dirty="0"/>
              <a:t>filter bubble</a:t>
            </a:r>
            <a:r>
              <a:rPr lang="en-US" dirty="0"/>
              <a:t> is the intellectual isolation that can occur when websites make use of algorithms to selectively assume the information a user would want to see, and then give information to the user according to this assumption.</a:t>
            </a:r>
          </a:p>
        </p:txBody>
      </p:sp>
      <p:pic>
        <p:nvPicPr>
          <p:cNvPr id="25602" name="Picture 2" descr="mage result for filter bub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9545" y="1825624"/>
            <a:ext cx="6135246" cy="5049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32484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Activity (in pairs): </a:t>
            </a:r>
            <a:endParaRPr lang="en-US" dirty="0"/>
          </a:p>
        </p:txBody>
      </p:sp>
      <p:sp>
        <p:nvSpPr>
          <p:cNvPr id="3" name="Content Placeholder 2"/>
          <p:cNvSpPr>
            <a:spLocks noGrp="1"/>
          </p:cNvSpPr>
          <p:nvPr>
            <p:ph idx="1"/>
          </p:nvPr>
        </p:nvSpPr>
        <p:spPr>
          <a:xfrm>
            <a:off x="838200" y="1825624"/>
            <a:ext cx="6689651" cy="4596441"/>
          </a:xfrm>
          <a:ln>
            <a:solidFill>
              <a:srgbClr val="FF0000"/>
            </a:solidFill>
          </a:ln>
        </p:spPr>
        <p:txBody>
          <a:bodyPr>
            <a:normAutofit fontScale="92500" lnSpcReduction="10000"/>
          </a:bodyPr>
          <a:lstStyle/>
          <a:p>
            <a:pPr marL="514350" indent="-514350">
              <a:buAutoNum type="arabicParenR"/>
            </a:pPr>
            <a:r>
              <a:rPr lang="en-US" dirty="0" smtClean="0"/>
              <a:t>Visit</a:t>
            </a:r>
            <a:r>
              <a:rPr lang="en-US" dirty="0"/>
              <a:t>: </a:t>
            </a:r>
            <a:r>
              <a:rPr lang="en-US" dirty="0">
                <a:hlinkClick r:id="rId3"/>
              </a:rPr>
              <a:t>http://graphics.wsj.com/blue-feed-red-feed</a:t>
            </a:r>
            <a:r>
              <a:rPr lang="en-US" dirty="0" smtClean="0">
                <a:hlinkClick r:id="rId3"/>
              </a:rPr>
              <a:t>/</a:t>
            </a:r>
            <a:r>
              <a:rPr lang="en-US" dirty="0" smtClean="0"/>
              <a:t> . </a:t>
            </a:r>
            <a:r>
              <a:rPr lang="en-US" dirty="0"/>
              <a:t>What are your reactions to this? What is the value of personalized filter bubbles for search engines and advertisers? </a:t>
            </a:r>
            <a:endParaRPr lang="en-US" dirty="0" smtClean="0"/>
          </a:p>
          <a:p>
            <a:pPr marL="514350" indent="-514350">
              <a:buAutoNum type="arabicParenR"/>
            </a:pPr>
            <a:r>
              <a:rPr lang="en-US" dirty="0" smtClean="0"/>
              <a:t>Review your own </a:t>
            </a:r>
            <a:r>
              <a:rPr lang="en-US" dirty="0"/>
              <a:t>social media search bubbles </a:t>
            </a:r>
            <a:r>
              <a:rPr lang="en-US" dirty="0" smtClean="0"/>
              <a:t>individually (i.e. browse your Facebook, Instagram, Twitter timelines, review your browsing history). </a:t>
            </a:r>
            <a:r>
              <a:rPr lang="en-US" dirty="0"/>
              <a:t>What </a:t>
            </a:r>
            <a:r>
              <a:rPr lang="en-US" dirty="0" smtClean="0"/>
              <a:t>websites or accounts </a:t>
            </a:r>
            <a:r>
              <a:rPr lang="en-US" dirty="0"/>
              <a:t>appear? What perspectives dominate</a:t>
            </a:r>
            <a:r>
              <a:rPr lang="en-US" dirty="0" smtClean="0"/>
              <a:t>?</a:t>
            </a:r>
          </a:p>
          <a:p>
            <a:pPr marL="514350" indent="-514350">
              <a:buAutoNum type="arabicParenR"/>
            </a:pPr>
            <a:r>
              <a:rPr lang="en-US" dirty="0" smtClean="0"/>
              <a:t>Ask yourselves: could filter bubbles be a problem? Why? </a:t>
            </a:r>
          </a:p>
          <a:p>
            <a:pPr marL="514350" indent="-514350">
              <a:buAutoNum type="arabicParenR"/>
            </a:pPr>
            <a:endParaRPr lang="en-US" dirty="0"/>
          </a:p>
          <a:p>
            <a:pPr marL="514350" indent="-514350">
              <a:buAutoNum type="arabicParenR"/>
            </a:pPr>
            <a:endParaRPr lang="en-US" dirty="0"/>
          </a:p>
        </p:txBody>
      </p:sp>
      <p:pic>
        <p:nvPicPr>
          <p:cNvPr id="5" name="Picture 2" descr="mage result for filter bubb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76685" y="2636875"/>
            <a:ext cx="3796089" cy="2944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057808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The Filter Bubble</a:t>
            </a:r>
            <a:endParaRPr lang="en-US" dirty="0"/>
          </a:p>
        </p:txBody>
      </p:sp>
      <p:sp>
        <p:nvSpPr>
          <p:cNvPr id="3" name="Content Placeholder 2"/>
          <p:cNvSpPr>
            <a:spLocks noGrp="1"/>
          </p:cNvSpPr>
          <p:nvPr>
            <p:ph idx="1"/>
          </p:nvPr>
        </p:nvSpPr>
        <p:spPr>
          <a:xfrm>
            <a:off x="838200" y="1825625"/>
            <a:ext cx="6496020" cy="4092576"/>
          </a:xfrm>
          <a:ln>
            <a:solidFill>
              <a:srgbClr val="FF0000"/>
            </a:solidFill>
          </a:ln>
        </p:spPr>
        <p:txBody>
          <a:bodyPr>
            <a:normAutofit/>
          </a:bodyPr>
          <a:lstStyle/>
          <a:p>
            <a:pPr marL="0" indent="0">
              <a:buNone/>
            </a:pPr>
            <a:r>
              <a:rPr lang="en-US" dirty="0" smtClean="0"/>
              <a:t>“</a:t>
            </a:r>
            <a:r>
              <a:rPr lang="en-US" dirty="0"/>
              <a:t>It gives us some information vegetables; it gives us some information dessert. And the challenge with these kinds of algorithmic filters, these personalized filters, is that, because they're mainly looking at what you click on first, it can throw off that balance. And instead of a balanced information diet, you can end up surrounded by information junk food</a:t>
            </a:r>
            <a:r>
              <a:rPr lang="en-US" dirty="0" smtClean="0"/>
              <a:t>.”</a:t>
            </a:r>
            <a:endParaRPr lang="en-US" dirty="0"/>
          </a:p>
        </p:txBody>
      </p:sp>
      <p:pic>
        <p:nvPicPr>
          <p:cNvPr id="17410" name="Picture 2" descr="mage result for Eli Paris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9020" y="2472073"/>
            <a:ext cx="4019580" cy="26841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864793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The Filter Bubble</a:t>
            </a:r>
            <a:endParaRPr lang="en-US" dirty="0"/>
          </a:p>
        </p:txBody>
      </p:sp>
      <p:sp>
        <p:nvSpPr>
          <p:cNvPr id="3" name="Content Placeholder 2"/>
          <p:cNvSpPr>
            <a:spLocks noGrp="1"/>
          </p:cNvSpPr>
          <p:nvPr>
            <p:ph idx="1"/>
          </p:nvPr>
        </p:nvSpPr>
        <p:spPr>
          <a:xfrm>
            <a:off x="838200" y="1825624"/>
            <a:ext cx="6496020" cy="5032375"/>
          </a:xfrm>
          <a:ln>
            <a:solidFill>
              <a:srgbClr val="FF0000"/>
            </a:solidFill>
          </a:ln>
        </p:spPr>
        <p:txBody>
          <a:bodyPr>
            <a:normAutofit fontScale="85000" lnSpcReduction="20000"/>
          </a:bodyPr>
          <a:lstStyle/>
          <a:p>
            <a:pPr marL="0" indent="0">
              <a:buNone/>
            </a:pPr>
            <a:r>
              <a:rPr lang="en-US" dirty="0" smtClean="0"/>
              <a:t>“In </a:t>
            </a:r>
            <a:r>
              <a:rPr lang="en-US" dirty="0"/>
              <a:t>a broadcast society -- this is how the founding mythology goes -- in a broadcast society, there were these gatekeepers, the editors, and they controlled the flows of information. And along came the Internet and it swept them out of the way, and it allowed all of us to connect together, and it was awesome. But that's not actually what's happening right now. </a:t>
            </a:r>
            <a:r>
              <a:rPr lang="en-US" b="1" dirty="0"/>
              <a:t>What we're seeing is more of a passing of the torch from human gatekeepers to algorithmic ones</a:t>
            </a:r>
            <a:r>
              <a:rPr lang="en-US" dirty="0"/>
              <a:t>. And the thing is that the algorithms don't yet have the kind of embedded ethics that the editors did. So if algorithms are going to curate the world for us, if they're going to decide what we get to see and what we don't get to see, then we need to make sure that they're not just keyed to relevance</a:t>
            </a:r>
            <a:r>
              <a:rPr lang="en-US" dirty="0" smtClean="0"/>
              <a:t>. </a:t>
            </a:r>
            <a:r>
              <a:rPr lang="en-US" b="1" dirty="0"/>
              <a:t>We need to make sure that they also show us things that are uncomfortable or challenging or </a:t>
            </a:r>
            <a:r>
              <a:rPr lang="en-US" b="1" dirty="0" smtClean="0"/>
              <a:t>important</a:t>
            </a:r>
            <a:r>
              <a:rPr lang="en-US" dirty="0" smtClean="0"/>
              <a:t>”</a:t>
            </a:r>
            <a:endParaRPr lang="en-US" dirty="0"/>
          </a:p>
        </p:txBody>
      </p:sp>
      <p:pic>
        <p:nvPicPr>
          <p:cNvPr id="24578" name="Picture 2" descr="mage result for news edito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0" y="1825624"/>
            <a:ext cx="3581400" cy="2393026"/>
          </a:xfrm>
          <a:prstGeom prst="rect">
            <a:avLst/>
          </a:prstGeom>
          <a:noFill/>
          <a:extLst>
            <a:ext uri="{909E8E84-426E-40DD-AFC4-6F175D3DCCD1}">
              <a14:hiddenFill xmlns:a14="http://schemas.microsoft.com/office/drawing/2010/main">
                <a:solidFill>
                  <a:srgbClr val="FFFFFF"/>
                </a:solidFill>
              </a14:hiddenFill>
            </a:ext>
          </a:extLst>
        </p:spPr>
      </p:pic>
      <p:pic>
        <p:nvPicPr>
          <p:cNvPr id="24580" name="Picture 4" descr="mage result for algorithm new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15300" y="4362450"/>
            <a:ext cx="2895600" cy="2495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847500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The Filter Bubble</a:t>
            </a:r>
            <a:endParaRPr lang="en-US" dirty="0"/>
          </a:p>
        </p:txBody>
      </p:sp>
      <p:sp>
        <p:nvSpPr>
          <p:cNvPr id="3" name="Content Placeholder 2"/>
          <p:cNvSpPr>
            <a:spLocks noGrp="1"/>
          </p:cNvSpPr>
          <p:nvPr>
            <p:ph idx="1"/>
          </p:nvPr>
        </p:nvSpPr>
        <p:spPr>
          <a:xfrm>
            <a:off x="838200" y="1825625"/>
            <a:ext cx="10515600" cy="4752975"/>
          </a:xfrm>
          <a:ln>
            <a:solidFill>
              <a:srgbClr val="FF0000"/>
            </a:solidFill>
          </a:ln>
        </p:spPr>
        <p:txBody>
          <a:bodyPr>
            <a:normAutofit lnSpcReduction="10000"/>
          </a:bodyPr>
          <a:lstStyle/>
          <a:p>
            <a:r>
              <a:rPr lang="en-US" dirty="0"/>
              <a:t>All of your interactions with a social networking site will inform the site about your browsing habits, which in turn can be used to better serve you advertisements. By not showing you content that you might find disagreeable (e.g. links posted by people on your friends list that share an opposing political viewpoint), </a:t>
            </a:r>
            <a:r>
              <a:rPr lang="en-US" dirty="0" smtClean="0"/>
              <a:t>a SSN’s aim </a:t>
            </a:r>
            <a:r>
              <a:rPr lang="en-US" dirty="0"/>
              <a:t>is to keep you active and logged in to the site as long as possible. If something that appears in your timeline is offensive, you may decide to log off </a:t>
            </a:r>
            <a:r>
              <a:rPr lang="en-US" dirty="0" smtClean="0"/>
              <a:t>the SSN </a:t>
            </a:r>
            <a:r>
              <a:rPr lang="en-US" dirty="0"/>
              <a:t>to clear your head. </a:t>
            </a:r>
            <a:endParaRPr lang="en-US" dirty="0"/>
          </a:p>
          <a:p>
            <a:r>
              <a:rPr lang="en-US" dirty="0"/>
              <a:t>Finally, it is important to remember that you may never be getting “the full story” if you rely solely on social networking sites to keep you informed of world events. They can be part of your information diet, but as the filter bubble has illustrated, they should never be your only source of news and current events. </a:t>
            </a:r>
            <a:endParaRPr lang="en-US" dirty="0"/>
          </a:p>
          <a:p>
            <a:endParaRPr lang="en-US" dirty="0"/>
          </a:p>
        </p:txBody>
      </p:sp>
    </p:spTree>
    <p:extLst>
      <p:ext uri="{BB962C8B-B14F-4D97-AF65-F5344CB8AC3E}">
        <p14:creationId xmlns:p14="http://schemas.microsoft.com/office/powerpoint/2010/main" val="113004780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Question: </a:t>
            </a:r>
            <a:endParaRPr lang="en-US" dirty="0"/>
          </a:p>
        </p:txBody>
      </p:sp>
      <p:sp>
        <p:nvSpPr>
          <p:cNvPr id="3" name="Content Placeholder 2"/>
          <p:cNvSpPr>
            <a:spLocks noGrp="1"/>
          </p:cNvSpPr>
          <p:nvPr>
            <p:ph idx="1"/>
          </p:nvPr>
        </p:nvSpPr>
        <p:spPr>
          <a:xfrm>
            <a:off x="838200" y="1825625"/>
            <a:ext cx="10515600" cy="4752975"/>
          </a:xfrm>
          <a:ln>
            <a:solidFill>
              <a:srgbClr val="FF0000"/>
            </a:solidFill>
          </a:ln>
        </p:spPr>
        <p:txBody>
          <a:bodyPr>
            <a:normAutofit/>
          </a:bodyPr>
          <a:lstStyle/>
          <a:p>
            <a:r>
              <a:rPr lang="en-US" dirty="0" smtClean="0"/>
              <a:t>How can we pop the filter bubble? </a:t>
            </a:r>
            <a:endParaRPr lang="en-US" dirty="0"/>
          </a:p>
          <a:p>
            <a:endParaRPr lang="en-US" dirty="0"/>
          </a:p>
        </p:txBody>
      </p:sp>
    </p:spTree>
    <p:extLst>
      <p:ext uri="{BB962C8B-B14F-4D97-AF65-F5344CB8AC3E}">
        <p14:creationId xmlns:p14="http://schemas.microsoft.com/office/powerpoint/2010/main" val="59078770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Popping the filter bubble? </a:t>
            </a:r>
            <a:endParaRPr lang="en-US" dirty="0"/>
          </a:p>
        </p:txBody>
      </p:sp>
      <p:sp>
        <p:nvSpPr>
          <p:cNvPr id="3" name="Content Placeholder 2"/>
          <p:cNvSpPr>
            <a:spLocks noGrp="1"/>
          </p:cNvSpPr>
          <p:nvPr>
            <p:ph idx="1"/>
          </p:nvPr>
        </p:nvSpPr>
        <p:spPr>
          <a:xfrm>
            <a:off x="838200" y="1825625"/>
            <a:ext cx="10515600" cy="4752975"/>
          </a:xfrm>
          <a:ln>
            <a:solidFill>
              <a:srgbClr val="FF0000"/>
            </a:solidFill>
          </a:ln>
        </p:spPr>
        <p:txBody>
          <a:bodyPr>
            <a:normAutofit fontScale="85000" lnSpcReduction="10000"/>
          </a:bodyPr>
          <a:lstStyle/>
          <a:p>
            <a:r>
              <a:rPr lang="en-US" u="sng" dirty="0" smtClean="0"/>
              <a:t>Diversify </a:t>
            </a:r>
            <a:r>
              <a:rPr lang="en-US" u="sng" dirty="0"/>
              <a:t>your media diet </a:t>
            </a:r>
            <a:r>
              <a:rPr lang="en-US" dirty="0"/>
              <a:t>- Diversifying the kind of news and information someone consumes helps in understanding the other side’s point of view.</a:t>
            </a:r>
          </a:p>
          <a:p>
            <a:r>
              <a:rPr lang="en-US" u="sng" dirty="0"/>
              <a:t>Don’t rely solely on social media or search </a:t>
            </a:r>
            <a:r>
              <a:rPr lang="en-US" u="sng" dirty="0" smtClean="0"/>
              <a:t>engines</a:t>
            </a:r>
            <a:r>
              <a:rPr lang="en-US" dirty="0"/>
              <a:t> - </a:t>
            </a:r>
            <a:r>
              <a:rPr lang="en-US" dirty="0" smtClean="0"/>
              <a:t>Because </a:t>
            </a:r>
            <a:r>
              <a:rPr lang="en-US" dirty="0"/>
              <a:t>social media isn't dedicated to balancing news feeds with varying points of view and instead tailors news to users based on what they like, it's dangerous if it's the only source of news. </a:t>
            </a:r>
            <a:endParaRPr lang="en-US" dirty="0" smtClean="0"/>
          </a:p>
          <a:p>
            <a:r>
              <a:rPr lang="en-US" u="sng" dirty="0"/>
              <a:t>Humanize your </a:t>
            </a:r>
            <a:r>
              <a:rPr lang="en-US" u="sng" dirty="0" smtClean="0"/>
              <a:t>conversations </a:t>
            </a:r>
            <a:r>
              <a:rPr lang="en-US" dirty="0"/>
              <a:t>- Using emotional phrases in conversations or in online exchanges such as, “I hear you …” or “I feel like …” or asking, “Why do you feel this way?” helps people to feel they’re having a conversation rather than an argument</a:t>
            </a:r>
            <a:r>
              <a:rPr lang="en-US" dirty="0" smtClean="0"/>
              <a:t>.</a:t>
            </a:r>
          </a:p>
          <a:p>
            <a:r>
              <a:rPr lang="en-US" u="sng" dirty="0"/>
              <a:t>Take the conversation offline </a:t>
            </a:r>
            <a:r>
              <a:rPr lang="en-US" dirty="0"/>
              <a:t>- Limiting political conversations and interactions to social media gives users more chances to see people out of their true </a:t>
            </a:r>
            <a:r>
              <a:rPr lang="en-US" dirty="0" smtClean="0"/>
              <a:t>context</a:t>
            </a:r>
          </a:p>
          <a:p>
            <a:r>
              <a:rPr lang="en-US" u="sng" dirty="0" smtClean="0"/>
              <a:t>Are algorithms the next step? </a:t>
            </a:r>
            <a:r>
              <a:rPr lang="en-US" dirty="0" smtClean="0"/>
              <a:t>- </a:t>
            </a:r>
            <a:r>
              <a:rPr lang="en-US" dirty="0"/>
              <a:t>Algorithms may be able to help us step out of our echo chambers</a:t>
            </a:r>
          </a:p>
          <a:p>
            <a:endParaRPr lang="en-US" u="sng" dirty="0"/>
          </a:p>
        </p:txBody>
      </p:sp>
    </p:spTree>
    <p:extLst>
      <p:ext uri="{BB962C8B-B14F-4D97-AF65-F5344CB8AC3E}">
        <p14:creationId xmlns:p14="http://schemas.microsoft.com/office/powerpoint/2010/main" val="195584637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err="1" smtClean="0"/>
              <a:t>Homophily</a:t>
            </a:r>
            <a:endParaRPr lang="en-US" dirty="0"/>
          </a:p>
        </p:txBody>
      </p:sp>
      <p:sp>
        <p:nvSpPr>
          <p:cNvPr id="3" name="Content Placeholder 2"/>
          <p:cNvSpPr>
            <a:spLocks noGrp="1"/>
          </p:cNvSpPr>
          <p:nvPr>
            <p:ph idx="1"/>
          </p:nvPr>
        </p:nvSpPr>
        <p:spPr>
          <a:xfrm>
            <a:off x="838200" y="1825625"/>
            <a:ext cx="10515600" cy="4752975"/>
          </a:xfrm>
          <a:ln>
            <a:solidFill>
              <a:srgbClr val="FF0000"/>
            </a:solidFill>
          </a:ln>
        </p:spPr>
        <p:txBody>
          <a:bodyPr>
            <a:normAutofit/>
          </a:bodyPr>
          <a:lstStyle/>
          <a:p>
            <a:r>
              <a:rPr lang="en-US" dirty="0"/>
              <a:t>While the filter bubble is an example of how social networking sites might manipulate what is at the top of your newsfeed for the sake of keeping you happy and engaged (and in the range of advertisements), this is not the only way that our exposure to alternative or opposing viewpoints can be limited. </a:t>
            </a:r>
            <a:endParaRPr lang="en-US" dirty="0"/>
          </a:p>
          <a:p>
            <a:r>
              <a:rPr lang="en-US" dirty="0"/>
              <a:t>Social networking sites can be ripe for </a:t>
            </a:r>
            <a:r>
              <a:rPr lang="en-US" b="1" dirty="0" err="1"/>
              <a:t>homophily</a:t>
            </a:r>
            <a:r>
              <a:rPr lang="en-US" dirty="0"/>
              <a:t>. “</a:t>
            </a:r>
            <a:r>
              <a:rPr lang="en-US" dirty="0" err="1"/>
              <a:t>Homophily</a:t>
            </a:r>
            <a:r>
              <a:rPr lang="en-US" dirty="0"/>
              <a:t> is the principle that a contract between similar people occurs at a higher rate than among dissimilar people” </a:t>
            </a:r>
            <a:r>
              <a:rPr lang="en-US" dirty="0" smtClean="0"/>
              <a:t>(“Birds of a Feather: </a:t>
            </a:r>
            <a:r>
              <a:rPr lang="en-US" dirty="0" err="1" smtClean="0"/>
              <a:t>Homphily</a:t>
            </a:r>
            <a:r>
              <a:rPr lang="en-US" dirty="0" smtClean="0"/>
              <a:t> in Social Networks,” McPherson</a:t>
            </a:r>
            <a:r>
              <a:rPr lang="en-US" dirty="0"/>
              <a:t>, Smith-</a:t>
            </a:r>
            <a:r>
              <a:rPr lang="en-US" dirty="0" err="1"/>
              <a:t>Lovin</a:t>
            </a:r>
            <a:r>
              <a:rPr lang="en-US" dirty="0"/>
              <a:t>, &amp; Cook, 2001, p.416). </a:t>
            </a:r>
            <a:endParaRPr lang="en-US" dirty="0"/>
          </a:p>
          <a:p>
            <a:endParaRPr lang="en-US" dirty="0"/>
          </a:p>
        </p:txBody>
      </p:sp>
    </p:spTree>
    <p:extLst>
      <p:ext uri="{BB962C8B-B14F-4D97-AF65-F5344CB8AC3E}">
        <p14:creationId xmlns:p14="http://schemas.microsoft.com/office/powerpoint/2010/main" val="100107611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err="1" smtClean="0"/>
              <a:t>Homophily</a:t>
            </a:r>
            <a:endParaRPr lang="en-US" dirty="0"/>
          </a:p>
        </p:txBody>
      </p:sp>
      <p:sp>
        <p:nvSpPr>
          <p:cNvPr id="3" name="Content Placeholder 2"/>
          <p:cNvSpPr>
            <a:spLocks noGrp="1"/>
          </p:cNvSpPr>
          <p:nvPr>
            <p:ph idx="1"/>
          </p:nvPr>
        </p:nvSpPr>
        <p:spPr>
          <a:xfrm>
            <a:off x="838200" y="1825625"/>
            <a:ext cx="6553200" cy="4600575"/>
          </a:xfrm>
          <a:ln>
            <a:solidFill>
              <a:srgbClr val="FF0000"/>
            </a:solidFill>
          </a:ln>
        </p:spPr>
        <p:txBody>
          <a:bodyPr>
            <a:normAutofit/>
          </a:bodyPr>
          <a:lstStyle/>
          <a:p>
            <a:r>
              <a:rPr lang="en-US" dirty="0"/>
              <a:t>You may have already been introduced to this concept through how it is more colloquially discussed, the proverb that “birds of a feather flock together”. Sociologists have long observed that friendship groups tend to form along shared social markers such as gender, age, religion, race or occupation. It should not be surprising that this practice also influences who we connect with on social networking </a:t>
            </a:r>
            <a:r>
              <a:rPr lang="en-US" dirty="0" smtClean="0"/>
              <a:t>site. </a:t>
            </a:r>
            <a:endParaRPr lang="en-US" dirty="0"/>
          </a:p>
          <a:p>
            <a:endParaRPr lang="en-US" dirty="0"/>
          </a:p>
        </p:txBody>
      </p:sp>
      <p:pic>
        <p:nvPicPr>
          <p:cNvPr id="6146" name="Picture 2" descr="mage result for homophil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45400" y="2490786"/>
            <a:ext cx="4546600" cy="3270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48570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err="1" smtClean="0"/>
              <a:t>Homophily</a:t>
            </a:r>
            <a:endParaRPr lang="en-US" dirty="0"/>
          </a:p>
        </p:txBody>
      </p:sp>
      <p:sp>
        <p:nvSpPr>
          <p:cNvPr id="3" name="Content Placeholder 2"/>
          <p:cNvSpPr>
            <a:spLocks noGrp="1"/>
          </p:cNvSpPr>
          <p:nvPr>
            <p:ph idx="1"/>
          </p:nvPr>
        </p:nvSpPr>
        <p:spPr>
          <a:xfrm>
            <a:off x="838200" y="1825625"/>
            <a:ext cx="6553200" cy="4600575"/>
          </a:xfrm>
          <a:ln>
            <a:solidFill>
              <a:srgbClr val="FF0000"/>
            </a:solidFill>
          </a:ln>
        </p:spPr>
        <p:txBody>
          <a:bodyPr>
            <a:normAutofit fontScale="77500" lnSpcReduction="20000"/>
          </a:bodyPr>
          <a:lstStyle/>
          <a:p>
            <a:r>
              <a:rPr lang="en-US" dirty="0" err="1"/>
              <a:t>Homophily</a:t>
            </a:r>
            <a:r>
              <a:rPr lang="en-US" dirty="0"/>
              <a:t> can also lead to the </a:t>
            </a:r>
            <a:r>
              <a:rPr lang="en-US" dirty="0" smtClean="0"/>
              <a:t>misunderstandings. There are consequences when </a:t>
            </a:r>
            <a:r>
              <a:rPr lang="en-US" dirty="0"/>
              <a:t>our imagined audiences do not reflect the actual audiences who are reading our posts on a social networking site. </a:t>
            </a:r>
            <a:endParaRPr lang="en-US" dirty="0"/>
          </a:p>
          <a:p>
            <a:r>
              <a:rPr lang="en-US" dirty="0"/>
              <a:t>The Internet did not live up to initial promises that it would be a place to experiment with identity, nor did it usher in an age of post-racism, post sexism, etc. Similarly, social networking sites did not necessarily expose us to a wider variety of people beyond who we will naturally come across in the patterns of our day-to-day lives. </a:t>
            </a:r>
            <a:endParaRPr lang="en-US" dirty="0"/>
          </a:p>
          <a:p>
            <a:r>
              <a:rPr lang="en-US" dirty="0"/>
              <a:t>Both the filter bubbles of social networking sites, but also our own habits of not tending to connect with others who are extremely different from us, means that it can be easy to fall into old patterns and confirmation biases. </a:t>
            </a:r>
            <a:endParaRPr lang="en-US" dirty="0"/>
          </a:p>
          <a:p>
            <a:endParaRPr lang="en-US" dirty="0"/>
          </a:p>
        </p:txBody>
      </p:sp>
      <p:pic>
        <p:nvPicPr>
          <p:cNvPr id="7172" name="Picture 4" descr="mage result for confirmation bi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887" y="1825625"/>
            <a:ext cx="4636113" cy="4600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409039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err="1" smtClean="0"/>
              <a:t>Homophily</a:t>
            </a:r>
            <a:endParaRPr lang="en-US" dirty="0"/>
          </a:p>
        </p:txBody>
      </p:sp>
      <p:sp>
        <p:nvSpPr>
          <p:cNvPr id="3" name="Content Placeholder 2"/>
          <p:cNvSpPr>
            <a:spLocks noGrp="1"/>
          </p:cNvSpPr>
          <p:nvPr>
            <p:ph idx="1"/>
          </p:nvPr>
        </p:nvSpPr>
        <p:spPr>
          <a:xfrm>
            <a:off x="838200" y="1825625"/>
            <a:ext cx="7239000" cy="5032375"/>
          </a:xfrm>
          <a:ln>
            <a:solidFill>
              <a:srgbClr val="FF0000"/>
            </a:solidFill>
          </a:ln>
        </p:spPr>
        <p:txBody>
          <a:bodyPr>
            <a:normAutofit/>
          </a:bodyPr>
          <a:lstStyle/>
          <a:p>
            <a:r>
              <a:rPr lang="en-US" dirty="0" err="1"/>
              <a:t>danah</a:t>
            </a:r>
            <a:r>
              <a:rPr lang="en-US" dirty="0"/>
              <a:t> </a:t>
            </a:r>
            <a:r>
              <a:rPr lang="en-US" dirty="0" err="1"/>
              <a:t>boyd</a:t>
            </a:r>
            <a:r>
              <a:rPr lang="en-US" dirty="0"/>
              <a:t>, an Internet researcher, has spent considerable time interviewing users of particular social media sites. She </a:t>
            </a:r>
            <a:r>
              <a:rPr lang="en-US" dirty="0" smtClean="0"/>
              <a:t>writes:</a:t>
            </a:r>
          </a:p>
          <a:p>
            <a:pPr marL="457200" lvl="1" indent="0">
              <a:buNone/>
            </a:pPr>
            <a:r>
              <a:rPr lang="en-US" dirty="0" smtClean="0"/>
              <a:t>“</a:t>
            </a:r>
            <a:r>
              <a:rPr lang="en-US" dirty="0"/>
              <a:t>Throughout my studies of social media, I have been astonished by the people who think that XYZ site is for people like them. I interviewed gay men who thought Friendster was a gay dating site because all they saw were other gay men. </a:t>
            </a:r>
            <a:r>
              <a:rPr lang="en-US" dirty="0" smtClean="0"/>
              <a:t>I </a:t>
            </a:r>
            <a:r>
              <a:rPr lang="en-US" dirty="0"/>
              <a:t>interviewed teens who believed that everyone on </a:t>
            </a:r>
            <a:r>
              <a:rPr lang="en-US" dirty="0" err="1"/>
              <a:t>MySpace</a:t>
            </a:r>
            <a:r>
              <a:rPr lang="en-US" dirty="0"/>
              <a:t> was Christian because all of the profiles they saw contained biblical quotes. We all live in our own worlds with people who share our values and, with networked media, it's often hard to see beyond that.” (</a:t>
            </a:r>
            <a:r>
              <a:rPr lang="en-US" dirty="0" err="1"/>
              <a:t>boyd</a:t>
            </a:r>
            <a:r>
              <a:rPr lang="en-US" dirty="0"/>
              <a:t>, 2009) </a:t>
            </a:r>
            <a:endParaRPr lang="en-US" dirty="0"/>
          </a:p>
          <a:p>
            <a:endParaRPr lang="en-US" dirty="0"/>
          </a:p>
        </p:txBody>
      </p:sp>
      <p:pic>
        <p:nvPicPr>
          <p:cNvPr id="8194" name="Picture 2" descr="mage result for danah boy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8700" y="2209800"/>
            <a:ext cx="2705100" cy="373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828264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200" y="250031"/>
            <a:ext cx="10515600" cy="1325563"/>
          </a:xfrm>
          <a:ln>
            <a:solidFill>
              <a:srgbClr val="FF0000"/>
            </a:solidFill>
          </a:ln>
        </p:spPr>
        <p:txBody>
          <a:bodyPr/>
          <a:lstStyle/>
          <a:p>
            <a:r>
              <a:rPr lang="en-US" dirty="0" err="1" smtClean="0"/>
              <a:t>Homophily</a:t>
            </a:r>
            <a:endParaRPr lang="en-US" dirty="0"/>
          </a:p>
        </p:txBody>
      </p:sp>
      <p:sp>
        <p:nvSpPr>
          <p:cNvPr id="3" name="Content Placeholder 2"/>
          <p:cNvSpPr>
            <a:spLocks noGrp="1"/>
          </p:cNvSpPr>
          <p:nvPr>
            <p:ph idx="1"/>
          </p:nvPr>
        </p:nvSpPr>
        <p:spPr>
          <a:xfrm>
            <a:off x="838200" y="1825625"/>
            <a:ext cx="7239000" cy="5032375"/>
          </a:xfrm>
          <a:ln>
            <a:solidFill>
              <a:srgbClr val="FF0000"/>
            </a:solidFill>
          </a:ln>
        </p:spPr>
        <p:txBody>
          <a:bodyPr>
            <a:normAutofit fontScale="85000" lnSpcReduction="10000"/>
          </a:bodyPr>
          <a:lstStyle/>
          <a:p>
            <a:r>
              <a:rPr lang="en-US" dirty="0"/>
              <a:t>This is not to say that using social networking sites to keep connections alive with your current friends is a bad thing. However, this discussion of </a:t>
            </a:r>
            <a:r>
              <a:rPr lang="en-US" dirty="0" err="1"/>
              <a:t>homophily</a:t>
            </a:r>
            <a:r>
              <a:rPr lang="en-US" dirty="0"/>
              <a:t> should be taken as a reminder that social media can be a way to </a:t>
            </a:r>
            <a:r>
              <a:rPr lang="en-US" dirty="0" smtClean="0"/>
              <a:t>expose </a:t>
            </a:r>
            <a:r>
              <a:rPr lang="en-US" dirty="0"/>
              <a:t>yourself to new ideas and viewpoints beyond those frequently expressed by the community that immediately surrounds you, but only if you consciously set out to do so. </a:t>
            </a:r>
            <a:endParaRPr lang="en-US" dirty="0"/>
          </a:p>
          <a:p>
            <a:r>
              <a:rPr lang="en-US" dirty="0"/>
              <a:t>This is especially true on sites like Twitter, where following someone you don’t know face-to-face is not considered a violation or a breach of the site’s norms. </a:t>
            </a:r>
            <a:endParaRPr lang="en-US" dirty="0" smtClean="0"/>
          </a:p>
          <a:p>
            <a:r>
              <a:rPr lang="en-US" dirty="0" smtClean="0"/>
              <a:t>Consider signing up for </a:t>
            </a:r>
            <a:r>
              <a:rPr lang="en-US" dirty="0"/>
              <a:t>a new social networking site, or following a new group of users on a site you already participate in. This can be an excellent way to expand your horizons, and you may even make some new friends! </a:t>
            </a:r>
            <a:endParaRPr lang="en-US" dirty="0"/>
          </a:p>
          <a:p>
            <a:endParaRPr lang="en-US" dirty="0"/>
          </a:p>
        </p:txBody>
      </p:sp>
      <p:pic>
        <p:nvPicPr>
          <p:cNvPr id="26628" name="Picture 4" descr="mage result for new ide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7443" y="2551815"/>
            <a:ext cx="3379734" cy="3168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611083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Social Media Migration</a:t>
            </a:r>
            <a:endParaRPr lang="en-US" dirty="0"/>
          </a:p>
        </p:txBody>
      </p:sp>
      <p:sp>
        <p:nvSpPr>
          <p:cNvPr id="3" name="Content Placeholder 2"/>
          <p:cNvSpPr>
            <a:spLocks noGrp="1"/>
          </p:cNvSpPr>
          <p:nvPr>
            <p:ph idx="1"/>
          </p:nvPr>
        </p:nvSpPr>
        <p:spPr>
          <a:xfrm>
            <a:off x="838200" y="1825625"/>
            <a:ext cx="7086600" cy="4727575"/>
          </a:xfrm>
          <a:ln>
            <a:solidFill>
              <a:srgbClr val="FF0000"/>
            </a:solidFill>
          </a:ln>
        </p:spPr>
        <p:txBody>
          <a:bodyPr>
            <a:normAutofit/>
          </a:bodyPr>
          <a:lstStyle/>
          <a:p>
            <a:r>
              <a:rPr lang="en-US" dirty="0" smtClean="0"/>
              <a:t>Recall in our first lecture, </a:t>
            </a:r>
            <a:r>
              <a:rPr lang="en-US" dirty="0"/>
              <a:t>a social networking site was defined as needing to exhibit the following characteristics: </a:t>
            </a:r>
            <a:endParaRPr lang="en-US" dirty="0"/>
          </a:p>
          <a:p>
            <a:pPr lvl="1"/>
            <a:r>
              <a:rPr lang="en-US" dirty="0"/>
              <a:t>The ability for a user to construct a public or semi-public profile on the website. </a:t>
            </a:r>
          </a:p>
          <a:p>
            <a:pPr lvl="1"/>
            <a:r>
              <a:rPr lang="en-US" dirty="0"/>
              <a:t>The ability to create a list of other users with whom they share a connection. </a:t>
            </a:r>
          </a:p>
          <a:p>
            <a:pPr lvl="1"/>
            <a:r>
              <a:rPr lang="en-US" dirty="0"/>
              <a:t>The ability to view and click on the links to view this list of connections (</a:t>
            </a:r>
            <a:r>
              <a:rPr lang="en-US" dirty="0" err="1"/>
              <a:t>boyd</a:t>
            </a:r>
            <a:r>
              <a:rPr lang="en-US" dirty="0"/>
              <a:t> &amp; Ellison 211). </a:t>
            </a:r>
          </a:p>
          <a:p>
            <a:endParaRPr lang="en-US" dirty="0"/>
          </a:p>
          <a:p>
            <a:pPr marL="0" indent="0">
              <a:buNone/>
            </a:pPr>
            <a:endParaRPr lang="en-US" dirty="0"/>
          </a:p>
        </p:txBody>
      </p:sp>
      <p:pic>
        <p:nvPicPr>
          <p:cNvPr id="9220" name="Picture 4" descr="mage result for social media what is i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1842" y="2805112"/>
            <a:ext cx="3589028" cy="2554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760037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Social Media Migration</a:t>
            </a:r>
            <a:endParaRPr lang="en-US" dirty="0"/>
          </a:p>
        </p:txBody>
      </p:sp>
      <p:sp>
        <p:nvSpPr>
          <p:cNvPr id="3" name="Content Placeholder 2"/>
          <p:cNvSpPr>
            <a:spLocks noGrp="1"/>
          </p:cNvSpPr>
          <p:nvPr>
            <p:ph idx="1"/>
          </p:nvPr>
        </p:nvSpPr>
        <p:spPr>
          <a:xfrm>
            <a:off x="838200" y="1825625"/>
            <a:ext cx="7086600" cy="4727575"/>
          </a:xfrm>
          <a:ln>
            <a:solidFill>
              <a:srgbClr val="FF0000"/>
            </a:solidFill>
          </a:ln>
        </p:spPr>
        <p:txBody>
          <a:bodyPr>
            <a:normAutofit fontScale="77500" lnSpcReduction="20000"/>
          </a:bodyPr>
          <a:lstStyle/>
          <a:p>
            <a:r>
              <a:rPr lang="en-US" dirty="0"/>
              <a:t>Social network analysis can help us better understand how popularity of social media sites can shift over time. In particular, a social network analysis can be used to identify “tipping points” where enough users have abandoned one social media site in </a:t>
            </a:r>
            <a:r>
              <a:rPr lang="en-US" dirty="0" err="1"/>
              <a:t>favour</a:t>
            </a:r>
            <a:r>
              <a:rPr lang="en-US" dirty="0"/>
              <a:t> of another. Because a key feature of social networking sites is the ability to identify who your friends are and make connections with them, a social networking site loses its appeal (and utility) if your friends no longer log in to a particular site. </a:t>
            </a:r>
            <a:endParaRPr lang="en-US" dirty="0"/>
          </a:p>
          <a:p>
            <a:r>
              <a:rPr lang="en-US" dirty="0"/>
              <a:t>A prime example of everything discussed thus far in this </a:t>
            </a:r>
            <a:r>
              <a:rPr lang="en-US" dirty="0" smtClean="0"/>
              <a:t>lesson is </a:t>
            </a:r>
            <a:r>
              <a:rPr lang="en-US" dirty="0"/>
              <a:t>the migration that happened from </a:t>
            </a:r>
            <a:r>
              <a:rPr lang="en-US" dirty="0" err="1"/>
              <a:t>MySpace</a:t>
            </a:r>
            <a:r>
              <a:rPr lang="en-US" dirty="0"/>
              <a:t> to Facebook between 2006 and 2008. In the History of Social Media </a:t>
            </a:r>
            <a:r>
              <a:rPr lang="en-US" dirty="0" smtClean="0"/>
              <a:t>lecture, we </a:t>
            </a:r>
            <a:r>
              <a:rPr lang="en-US" dirty="0"/>
              <a:t>explored the history of social networking sites, including the rise of Facebook. The teens who flocked to Facebook after it no longer required an </a:t>
            </a:r>
            <a:r>
              <a:rPr lang="en-US" dirty="0" err="1"/>
              <a:t>edu</a:t>
            </a:r>
            <a:r>
              <a:rPr lang="en-US" dirty="0"/>
              <a:t> email account were not first-time social networking site users. Instead, many had previously been active on </a:t>
            </a:r>
            <a:r>
              <a:rPr lang="en-US" dirty="0" err="1"/>
              <a:t>MySpace</a:t>
            </a:r>
            <a:r>
              <a:rPr lang="en-US" dirty="0"/>
              <a:t>. </a:t>
            </a:r>
            <a:endParaRPr lang="en-US" dirty="0"/>
          </a:p>
          <a:p>
            <a:endParaRPr lang="en-US" dirty="0"/>
          </a:p>
          <a:p>
            <a:pPr marL="0" indent="0">
              <a:buNone/>
            </a:pPr>
            <a:endParaRPr lang="en-US" dirty="0"/>
          </a:p>
        </p:txBody>
      </p:sp>
      <p:pic>
        <p:nvPicPr>
          <p:cNvPr id="10242" name="Picture 2" desc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96160" y="2616200"/>
            <a:ext cx="3665640" cy="2619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886052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Social Media Migration</a:t>
            </a:r>
            <a:endParaRPr lang="en-US" dirty="0"/>
          </a:p>
        </p:txBody>
      </p:sp>
      <p:sp>
        <p:nvSpPr>
          <p:cNvPr id="3" name="Content Placeholder 2"/>
          <p:cNvSpPr>
            <a:spLocks noGrp="1"/>
          </p:cNvSpPr>
          <p:nvPr>
            <p:ph idx="1"/>
          </p:nvPr>
        </p:nvSpPr>
        <p:spPr>
          <a:xfrm>
            <a:off x="838200" y="1825624"/>
            <a:ext cx="5461000" cy="5032375"/>
          </a:xfrm>
          <a:ln>
            <a:solidFill>
              <a:srgbClr val="FF0000"/>
            </a:solidFill>
          </a:ln>
        </p:spPr>
        <p:txBody>
          <a:bodyPr>
            <a:normAutofit/>
          </a:bodyPr>
          <a:lstStyle/>
          <a:p>
            <a:r>
              <a:rPr lang="en-US" dirty="0" err="1"/>
              <a:t>danah</a:t>
            </a:r>
            <a:r>
              <a:rPr lang="en-US" dirty="0"/>
              <a:t> </a:t>
            </a:r>
            <a:r>
              <a:rPr lang="en-US" dirty="0" err="1"/>
              <a:t>boyd</a:t>
            </a:r>
            <a:r>
              <a:rPr lang="en-US" dirty="0"/>
              <a:t> interviewed 103 teens who were active users of social media. In her analysis, </a:t>
            </a:r>
            <a:r>
              <a:rPr lang="en-US" dirty="0" err="1"/>
              <a:t>boyd</a:t>
            </a:r>
            <a:r>
              <a:rPr lang="en-US" dirty="0"/>
              <a:t> found that the migration between the sites, especially who stayed on </a:t>
            </a:r>
            <a:r>
              <a:rPr lang="en-US" dirty="0" err="1"/>
              <a:t>MySpace</a:t>
            </a:r>
            <a:r>
              <a:rPr lang="en-US" dirty="0"/>
              <a:t> and who left for Facebook, was heavily dependent on race and class. She found evidence of self-sorting in terms of participation in the two sites. </a:t>
            </a:r>
            <a:endParaRPr lang="en-US" dirty="0"/>
          </a:p>
          <a:p>
            <a:pPr marL="0" indent="0">
              <a:buNone/>
            </a:pPr>
            <a:endParaRPr lang="en-US" dirty="0"/>
          </a:p>
          <a:p>
            <a:pPr marL="0" indent="0">
              <a:buNone/>
            </a:pP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2400" y="3586161"/>
            <a:ext cx="5689600" cy="1511300"/>
          </a:xfrm>
          <a:prstGeom prst="rect">
            <a:avLst/>
          </a:prstGeom>
        </p:spPr>
      </p:pic>
    </p:spTree>
    <p:extLst>
      <p:ext uri="{BB962C8B-B14F-4D97-AF65-F5344CB8AC3E}">
        <p14:creationId xmlns:p14="http://schemas.microsoft.com/office/powerpoint/2010/main" val="157769806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Social Media Migration</a:t>
            </a:r>
            <a:endParaRPr lang="en-US" dirty="0"/>
          </a:p>
        </p:txBody>
      </p:sp>
      <p:sp>
        <p:nvSpPr>
          <p:cNvPr id="3" name="Content Placeholder 2"/>
          <p:cNvSpPr>
            <a:spLocks noGrp="1"/>
          </p:cNvSpPr>
          <p:nvPr>
            <p:ph idx="1"/>
          </p:nvPr>
        </p:nvSpPr>
        <p:spPr>
          <a:xfrm>
            <a:off x="838200" y="1825624"/>
            <a:ext cx="10515600" cy="5032376"/>
          </a:xfrm>
          <a:ln>
            <a:solidFill>
              <a:srgbClr val="FF0000"/>
            </a:solidFill>
          </a:ln>
        </p:spPr>
        <p:txBody>
          <a:bodyPr>
            <a:normAutofit fontScale="85000" lnSpcReduction="20000"/>
          </a:bodyPr>
          <a:lstStyle/>
          <a:p>
            <a:r>
              <a:rPr lang="en-US" dirty="0"/>
              <a:t>While </a:t>
            </a:r>
            <a:r>
              <a:rPr lang="en-US" dirty="0" err="1"/>
              <a:t>MySpace</a:t>
            </a:r>
            <a:r>
              <a:rPr lang="en-US" dirty="0"/>
              <a:t> never regained the number of followers it had at its peak of popularity, it has remained a social networking site utilized by teens. These users, however, were not well regarded by teens that left </a:t>
            </a:r>
            <a:r>
              <a:rPr lang="en-US" dirty="0" err="1"/>
              <a:t>MySpace</a:t>
            </a:r>
            <a:r>
              <a:rPr lang="en-US" dirty="0"/>
              <a:t> to become Facebook users. In her interviews with former </a:t>
            </a:r>
            <a:r>
              <a:rPr lang="en-US" dirty="0" err="1"/>
              <a:t>MySpace</a:t>
            </a:r>
            <a:r>
              <a:rPr lang="en-US" dirty="0"/>
              <a:t> interviews who had left in </a:t>
            </a:r>
            <a:r>
              <a:rPr lang="en-US" dirty="0" err="1"/>
              <a:t>favour</a:t>
            </a:r>
            <a:r>
              <a:rPr lang="en-US" dirty="0"/>
              <a:t> of Facebook, she found that these teens used the same sort of descriptors that are used by people who leave the city </a:t>
            </a:r>
            <a:r>
              <a:rPr lang="en-US" dirty="0" err="1"/>
              <a:t>centre</a:t>
            </a:r>
            <a:r>
              <a:rPr lang="en-US" dirty="0"/>
              <a:t> in </a:t>
            </a:r>
            <a:r>
              <a:rPr lang="en-US" dirty="0" err="1"/>
              <a:t>favour</a:t>
            </a:r>
            <a:r>
              <a:rPr lang="en-US" dirty="0"/>
              <a:t> of the suburbs. </a:t>
            </a:r>
            <a:endParaRPr lang="en-US" dirty="0"/>
          </a:p>
          <a:p>
            <a:r>
              <a:rPr lang="en-US" dirty="0"/>
              <a:t>She </a:t>
            </a:r>
            <a:r>
              <a:rPr lang="en-US" dirty="0" smtClean="0"/>
              <a:t>elaborates: </a:t>
            </a:r>
          </a:p>
          <a:p>
            <a:pPr marL="0" indent="0">
              <a:buNone/>
            </a:pPr>
            <a:r>
              <a:rPr lang="en-US" dirty="0" smtClean="0"/>
              <a:t>	“</a:t>
            </a:r>
            <a:r>
              <a:rPr lang="en-US" dirty="0"/>
              <a:t>The language used in these remarks resembles the same language used </a:t>
            </a:r>
            <a:r>
              <a:rPr lang="en-US" dirty="0" smtClean="0"/>
              <a:t>	throughout </a:t>
            </a:r>
            <a:r>
              <a:rPr lang="en-US" dirty="0"/>
              <a:t>the 1980s to describe city dwellers: dysfunctional families, </a:t>
            </a:r>
            <a:r>
              <a:rPr lang="en-US" dirty="0" smtClean="0"/>
              <a:t>	perverts </a:t>
            </a:r>
            <a:r>
              <a:rPr lang="en-US" dirty="0"/>
              <a:t>and deviants, freaks and outcasts, thieves, and the working class. </a:t>
            </a:r>
            <a:r>
              <a:rPr lang="en-US" dirty="0" smtClean="0"/>
              <a:t>	Implied </a:t>
            </a:r>
            <a:r>
              <a:rPr lang="en-US" dirty="0"/>
              <a:t>in this is that no decent person could possibly have a reason to </a:t>
            </a:r>
            <a:r>
              <a:rPr lang="en-US" dirty="0" smtClean="0"/>
              <a:t>	dwell </a:t>
            </a:r>
            <a:r>
              <a:rPr lang="en-US" dirty="0"/>
              <a:t>in the city or on </a:t>
            </a:r>
            <a:r>
              <a:rPr lang="en-US" dirty="0" err="1"/>
              <a:t>MySpace</a:t>
            </a:r>
            <a:r>
              <a:rPr lang="en-US" dirty="0"/>
              <a:t>. While some who didn’t use </a:t>
            </a:r>
            <a:r>
              <a:rPr lang="en-US" dirty="0" err="1"/>
              <a:t>MySpace</a:t>
            </a:r>
            <a:r>
              <a:rPr lang="en-US" dirty="0"/>
              <a:t> were </a:t>
            </a:r>
            <a:r>
              <a:rPr lang="en-US" dirty="0" smtClean="0"/>
              <a:t>	harshly </a:t>
            </a:r>
            <a:r>
              <a:rPr lang="en-US" dirty="0"/>
              <a:t>critical of the site, others simply forgot that it existed. They thought </a:t>
            </a:r>
            <a:r>
              <a:rPr lang="en-US" dirty="0" smtClean="0"/>
              <a:t>	it </a:t>
            </a:r>
            <a:r>
              <a:rPr lang="en-US" dirty="0"/>
              <a:t>to be irrelevant, believing that no one lived there anymore simply because </a:t>
            </a:r>
            <a:r>
              <a:rPr lang="en-US" dirty="0" smtClean="0"/>
              <a:t>	no </a:t>
            </a:r>
            <a:r>
              <a:rPr lang="en-US" dirty="0"/>
              <a:t>one they knew did.” </a:t>
            </a:r>
            <a:endParaRPr lang="en-US" dirty="0" smtClean="0"/>
          </a:p>
          <a:p>
            <a:pPr marL="0" indent="0">
              <a:buNone/>
            </a:pPr>
            <a:r>
              <a:rPr lang="en-US" i="1" dirty="0" smtClean="0"/>
              <a:t>	</a:t>
            </a:r>
            <a:r>
              <a:rPr lang="en-US" dirty="0" smtClean="0"/>
              <a:t>(2013, p. 218) </a:t>
            </a:r>
          </a:p>
          <a:p>
            <a:pPr marL="0" indent="0">
              <a:buNone/>
            </a:pPr>
            <a:endParaRPr lang="en-US" dirty="0"/>
          </a:p>
          <a:p>
            <a:endParaRPr lang="en-US" dirty="0"/>
          </a:p>
          <a:p>
            <a:pPr marL="0" indent="0">
              <a:buNone/>
            </a:pPr>
            <a:endParaRPr lang="en-US" dirty="0"/>
          </a:p>
        </p:txBody>
      </p:sp>
    </p:spTree>
    <p:extLst>
      <p:ext uri="{BB962C8B-B14F-4D97-AF65-F5344CB8AC3E}">
        <p14:creationId xmlns:p14="http://schemas.microsoft.com/office/powerpoint/2010/main" val="25931818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Social Media Migration</a:t>
            </a:r>
            <a:endParaRPr lang="en-US" dirty="0"/>
          </a:p>
        </p:txBody>
      </p:sp>
      <p:sp>
        <p:nvSpPr>
          <p:cNvPr id="3" name="Content Placeholder 2"/>
          <p:cNvSpPr>
            <a:spLocks noGrp="1"/>
          </p:cNvSpPr>
          <p:nvPr>
            <p:ph idx="1"/>
          </p:nvPr>
        </p:nvSpPr>
        <p:spPr>
          <a:xfrm>
            <a:off x="838200" y="1825624"/>
            <a:ext cx="10515600" cy="4727576"/>
          </a:xfrm>
          <a:ln>
            <a:solidFill>
              <a:srgbClr val="FF0000"/>
            </a:solidFill>
          </a:ln>
        </p:spPr>
        <p:txBody>
          <a:bodyPr>
            <a:normAutofit fontScale="92500"/>
          </a:bodyPr>
          <a:lstStyle/>
          <a:p>
            <a:r>
              <a:rPr lang="en-US" dirty="0"/>
              <a:t>Many of the teens that </a:t>
            </a:r>
            <a:r>
              <a:rPr lang="en-US" dirty="0" err="1"/>
              <a:t>boyd</a:t>
            </a:r>
            <a:r>
              <a:rPr lang="en-US" dirty="0"/>
              <a:t> interviewed who left </a:t>
            </a:r>
            <a:r>
              <a:rPr lang="en-US" dirty="0" err="1"/>
              <a:t>MySpace</a:t>
            </a:r>
            <a:r>
              <a:rPr lang="en-US" dirty="0"/>
              <a:t> for Facebook had assumed that the site had died off. This mirrored many reports at the time, that </a:t>
            </a:r>
            <a:r>
              <a:rPr lang="en-US" dirty="0" err="1"/>
              <a:t>MySpace</a:t>
            </a:r>
            <a:r>
              <a:rPr lang="en-US" dirty="0"/>
              <a:t> had been “killed” by Facebook, and that it was only a matter of time before the site would be completely shuttered. </a:t>
            </a:r>
            <a:endParaRPr lang="en-US" dirty="0"/>
          </a:p>
          <a:p>
            <a:r>
              <a:rPr lang="en-US" dirty="0"/>
              <a:t>This perception that </a:t>
            </a:r>
            <a:r>
              <a:rPr lang="en-US" dirty="0" err="1"/>
              <a:t>MySpace</a:t>
            </a:r>
            <a:r>
              <a:rPr lang="en-US" dirty="0"/>
              <a:t> was dead - despite thousands of active users still participating in the site - is largely the result of </a:t>
            </a:r>
            <a:r>
              <a:rPr lang="en-US" dirty="0" err="1"/>
              <a:t>homophily</a:t>
            </a:r>
            <a:r>
              <a:rPr lang="en-US" dirty="0"/>
              <a:t>. Because no one in their network of social connections appeared to be active on </a:t>
            </a:r>
            <a:r>
              <a:rPr lang="en-US" dirty="0" err="1"/>
              <a:t>MySpace</a:t>
            </a:r>
            <a:r>
              <a:rPr lang="en-US" dirty="0"/>
              <a:t>, they erroneously assumed that there was no one left on the site. </a:t>
            </a:r>
            <a:endParaRPr lang="en-US" dirty="0"/>
          </a:p>
          <a:p>
            <a:r>
              <a:rPr lang="en-US" dirty="0"/>
              <a:t>The larger lesson here is that social networking sites can lead to confirmation bias or an echo chamber where things that you already believe become reinforced, and you are not exposed to alternate viewpoints or perspectives. </a:t>
            </a:r>
            <a:endParaRPr lang="en-US" dirty="0"/>
          </a:p>
          <a:p>
            <a:pPr marL="0" indent="0">
              <a:buNone/>
            </a:pPr>
            <a:endParaRPr lang="en-US" dirty="0"/>
          </a:p>
        </p:txBody>
      </p:sp>
    </p:spTree>
    <p:extLst>
      <p:ext uri="{BB962C8B-B14F-4D97-AF65-F5344CB8AC3E}">
        <p14:creationId xmlns:p14="http://schemas.microsoft.com/office/powerpoint/2010/main" val="98139365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Looking Forward</a:t>
            </a:r>
            <a:endParaRPr lang="en-US" dirty="0"/>
          </a:p>
        </p:txBody>
      </p:sp>
      <p:sp>
        <p:nvSpPr>
          <p:cNvPr id="3" name="Content Placeholder 2"/>
          <p:cNvSpPr>
            <a:spLocks noGrp="1"/>
          </p:cNvSpPr>
          <p:nvPr>
            <p:ph idx="1"/>
          </p:nvPr>
        </p:nvSpPr>
        <p:spPr>
          <a:xfrm>
            <a:off x="838200" y="1825624"/>
            <a:ext cx="10515600" cy="4727576"/>
          </a:xfrm>
          <a:ln>
            <a:solidFill>
              <a:srgbClr val="FF0000"/>
            </a:solidFill>
          </a:ln>
        </p:spPr>
        <p:txBody>
          <a:bodyPr>
            <a:normAutofit fontScale="85000" lnSpcReduction="10000"/>
          </a:bodyPr>
          <a:lstStyle/>
          <a:p>
            <a:r>
              <a:rPr lang="en-US" dirty="0"/>
              <a:t>In this </a:t>
            </a:r>
            <a:r>
              <a:rPr lang="en-US" dirty="0" smtClean="0"/>
              <a:t>lesson, </a:t>
            </a:r>
            <a:r>
              <a:rPr lang="en-US" dirty="0"/>
              <a:t>we have explored the types of connections that can be made, aided by participation in social networking sites. </a:t>
            </a:r>
            <a:r>
              <a:rPr lang="en-US" dirty="0" smtClean="0"/>
              <a:t>It has focused </a:t>
            </a:r>
            <a:r>
              <a:rPr lang="en-US" dirty="0"/>
              <a:t>primarily on the ways we self-select into particular groups, or how automated algorithms select what information we are exposed to in our newsfeeds. </a:t>
            </a:r>
            <a:endParaRPr lang="en-US" dirty="0"/>
          </a:p>
          <a:p>
            <a:r>
              <a:rPr lang="en-US" dirty="0"/>
              <a:t>As with the rest of this course, this </a:t>
            </a:r>
            <a:r>
              <a:rPr lang="en-US" dirty="0" smtClean="0"/>
              <a:t>lesson should </a:t>
            </a:r>
            <a:r>
              <a:rPr lang="en-US" dirty="0"/>
              <a:t>not be taken as an indictment or critique of social media. Instead, this is additional information for your toolkit to better understand how the structures and dynamics of social networking sites can affect the populations who participate in them. </a:t>
            </a:r>
            <a:endParaRPr lang="en-US" dirty="0"/>
          </a:p>
          <a:p>
            <a:r>
              <a:rPr lang="en-US" dirty="0"/>
              <a:t>This is also information to help inform your decisions and actions about where and how you want to protect your privacy and control over your personal information. </a:t>
            </a:r>
            <a:endParaRPr lang="en-US" dirty="0"/>
          </a:p>
          <a:p>
            <a:r>
              <a:rPr lang="en-US" dirty="0" smtClean="0"/>
              <a:t>Next week, </a:t>
            </a:r>
            <a:r>
              <a:rPr lang="en-US" dirty="0"/>
              <a:t>we will explore social networks from the perspective of how social networking sites can bring together people from all over the world who share a common interest. </a:t>
            </a:r>
            <a:endParaRPr lang="en-US" dirty="0"/>
          </a:p>
          <a:p>
            <a:pPr marL="0" indent="0">
              <a:buNone/>
            </a:pPr>
            <a:endParaRPr lang="en-US" dirty="0"/>
          </a:p>
        </p:txBody>
      </p:sp>
    </p:spTree>
    <p:extLst>
      <p:ext uri="{BB962C8B-B14F-4D97-AF65-F5344CB8AC3E}">
        <p14:creationId xmlns:p14="http://schemas.microsoft.com/office/powerpoint/2010/main" val="110480933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7894"/>
            <a:ext cx="10515600" cy="1325563"/>
          </a:xfrm>
        </p:spPr>
        <p:style>
          <a:lnRef idx="2">
            <a:schemeClr val="accent2"/>
          </a:lnRef>
          <a:fillRef idx="1">
            <a:schemeClr val="lt1"/>
          </a:fillRef>
          <a:effectRef idx="0">
            <a:schemeClr val="accent2"/>
          </a:effectRef>
          <a:fontRef idx="minor">
            <a:schemeClr val="dk1"/>
          </a:fontRef>
        </p:style>
        <p:txBody>
          <a:bodyPr/>
          <a:lstStyle/>
          <a:p>
            <a:r>
              <a:rPr lang="en-US" dirty="0" smtClean="0"/>
              <a:t>Lecture 7: Community – Social Networks</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marL="0" indent="0">
              <a:buNone/>
            </a:pPr>
            <a:r>
              <a:rPr lang="en-US" dirty="0" smtClean="0"/>
              <a:t>In this lesson, we have explored:</a:t>
            </a:r>
            <a:endParaRPr lang="en-US" dirty="0"/>
          </a:p>
          <a:p>
            <a:r>
              <a:rPr lang="en-US" dirty="0"/>
              <a:t>What research involving a social network analysis might look like and an example of research conducted by Facebook (the newsfeed manipulation study). </a:t>
            </a:r>
            <a:endParaRPr lang="en-US" dirty="0"/>
          </a:p>
          <a:p>
            <a:r>
              <a:rPr lang="en-US" dirty="0"/>
              <a:t>The concepts of the filter bubble and </a:t>
            </a:r>
            <a:r>
              <a:rPr lang="en-US" dirty="0" err="1"/>
              <a:t>homophily</a:t>
            </a:r>
            <a:r>
              <a:rPr lang="en-US" dirty="0"/>
              <a:t>, and how they are related to the variety and diversity of information you might see in your social networking newsfeeds. </a:t>
            </a:r>
            <a:endParaRPr lang="en-US" dirty="0"/>
          </a:p>
          <a:p>
            <a:r>
              <a:rPr lang="en-US" dirty="0"/>
              <a:t>The migration of users between social networking sites and how our personal networks may blind us to how other users interact with sites that we no longer participate in. </a:t>
            </a:r>
            <a:endParaRPr lang="en-US" dirty="0"/>
          </a:p>
        </p:txBody>
      </p:sp>
    </p:spTree>
    <p:extLst>
      <p:ext uri="{BB962C8B-B14F-4D97-AF65-F5344CB8AC3E}">
        <p14:creationId xmlns:p14="http://schemas.microsoft.com/office/powerpoint/2010/main" val="112770335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7894"/>
            <a:ext cx="10515600" cy="1325563"/>
          </a:xfrm>
        </p:spPr>
        <p:style>
          <a:lnRef idx="2">
            <a:schemeClr val="accent2"/>
          </a:lnRef>
          <a:fillRef idx="1">
            <a:schemeClr val="lt1"/>
          </a:fillRef>
          <a:effectRef idx="0">
            <a:schemeClr val="accent2"/>
          </a:effectRef>
          <a:fontRef idx="minor">
            <a:schemeClr val="dk1"/>
          </a:fontRef>
        </p:style>
        <p:txBody>
          <a:bodyPr/>
          <a:lstStyle/>
          <a:p>
            <a:r>
              <a:rPr lang="en-US" dirty="0" smtClean="0"/>
              <a:t>For next week:</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ormAutofit fontScale="92500" lnSpcReduction="10000"/>
          </a:bodyPr>
          <a:lstStyle/>
          <a:p>
            <a:pPr marL="0" indent="0">
              <a:buNone/>
            </a:pPr>
            <a:r>
              <a:rPr lang="en-US" u="sng" dirty="0" smtClean="0"/>
              <a:t>Next week’s class </a:t>
            </a:r>
            <a:r>
              <a:rPr lang="en-US" u="sng" dirty="0" smtClean="0"/>
              <a:t>(July 12</a:t>
            </a:r>
            <a:r>
              <a:rPr lang="en-US" u="sng" baseline="30000" dirty="0" smtClean="0"/>
              <a:t>th</a:t>
            </a:r>
            <a:r>
              <a:rPr lang="en-US" u="sng" dirty="0" smtClean="0"/>
              <a:t>) </a:t>
            </a:r>
            <a:r>
              <a:rPr lang="en-US" u="sng" dirty="0" smtClean="0"/>
              <a:t>will be in-class!</a:t>
            </a:r>
            <a:endParaRPr lang="en-US" u="sng" dirty="0"/>
          </a:p>
          <a:p>
            <a:r>
              <a:rPr lang="en-US" dirty="0"/>
              <a:t>Lecture material will be made available online and must be read before </a:t>
            </a:r>
            <a:r>
              <a:rPr lang="en-US" dirty="0" smtClean="0"/>
              <a:t>class</a:t>
            </a:r>
          </a:p>
          <a:p>
            <a:r>
              <a:rPr lang="en-US" dirty="0" smtClean="0"/>
              <a:t>Ensure you post one tweet and two replies on Twitter before our next </a:t>
            </a:r>
            <a:r>
              <a:rPr lang="en-US" dirty="0" smtClean="0"/>
              <a:t>meeting on the topic of Social Networks</a:t>
            </a:r>
          </a:p>
          <a:p>
            <a:r>
              <a:rPr lang="en-US" b="1" u="sng" dirty="0" smtClean="0"/>
              <a:t>Mini-lesson #2:</a:t>
            </a:r>
            <a:r>
              <a:rPr lang="en-US" dirty="0" smtClean="0"/>
              <a:t> The </a:t>
            </a:r>
            <a:r>
              <a:rPr lang="en-US" dirty="0"/>
              <a:t>reading material for the mini-lesson will be made available online and must be read by July </a:t>
            </a:r>
            <a:r>
              <a:rPr lang="en-US" dirty="0" smtClean="0"/>
              <a:t>11</a:t>
            </a:r>
            <a:r>
              <a:rPr lang="en-US" baseline="30000" dirty="0" smtClean="0"/>
              <a:t>th</a:t>
            </a:r>
            <a:r>
              <a:rPr lang="en-US" dirty="0" smtClean="0"/>
              <a:t>. By </a:t>
            </a:r>
            <a:r>
              <a:rPr lang="en-US" dirty="0"/>
              <a:t>July 11</a:t>
            </a:r>
            <a:r>
              <a:rPr lang="en-US" baseline="30000" dirty="0"/>
              <a:t>th</a:t>
            </a:r>
            <a:r>
              <a:rPr lang="en-US" dirty="0"/>
              <a:t>, students must respond to one writing prompt, and must reply to one of their classmates’ posts.</a:t>
            </a:r>
            <a:r>
              <a:rPr lang="en-US" dirty="0"/>
              <a:t> </a:t>
            </a:r>
            <a:endParaRPr lang="en-US" dirty="0" smtClean="0"/>
          </a:p>
          <a:p>
            <a:r>
              <a:rPr lang="en-US" dirty="0" smtClean="0"/>
              <a:t>Note! </a:t>
            </a:r>
            <a:r>
              <a:rPr lang="en-US" b="1" dirty="0" smtClean="0"/>
              <a:t>Social Media Strategy Document due on via e-mail BEFORE 7pm, July 12</a:t>
            </a:r>
            <a:r>
              <a:rPr lang="en-US" b="1" baseline="30000" dirty="0" smtClean="0"/>
              <a:t>th</a:t>
            </a:r>
            <a:r>
              <a:rPr lang="en-US" b="1" dirty="0" smtClean="0"/>
              <a:t>. </a:t>
            </a:r>
            <a:endParaRPr lang="en-US" dirty="0" smtClean="0"/>
          </a:p>
        </p:txBody>
      </p:sp>
    </p:spTree>
    <p:extLst>
      <p:ext uri="{BB962C8B-B14F-4D97-AF65-F5344CB8AC3E}">
        <p14:creationId xmlns:p14="http://schemas.microsoft.com/office/powerpoint/2010/main" val="113869891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16162</TotalTime>
  <Words>5870</Words>
  <Application>Microsoft Macintosh PowerPoint</Application>
  <PresentationFormat>Widescreen</PresentationFormat>
  <Paragraphs>244</Paragraphs>
  <Slides>44</Slides>
  <Notes>38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44</vt:i4>
      </vt:variant>
    </vt:vector>
  </HeadingPairs>
  <TitlesOfParts>
    <vt:vector size="48" baseType="lpstr">
      <vt:lpstr>Calibri</vt:lpstr>
      <vt:lpstr>Calibri Light</vt:lpstr>
      <vt:lpstr>Arial</vt:lpstr>
      <vt:lpstr>Office Theme</vt:lpstr>
      <vt:lpstr>INC300 Week 7  Community: Social Networks </vt:lpstr>
      <vt:lpstr>Today’s Agenda</vt:lpstr>
      <vt:lpstr>Lecture 7: Community - Social Networks </vt:lpstr>
      <vt:lpstr>Week 6 Recap</vt:lpstr>
      <vt:lpstr>“Social Network Sites as Networked Publics: Affordances, Dynamics, and Implications” </vt:lpstr>
      <vt:lpstr>“Social Network Sites as Networked Publics: Affordances, Dynamics, and Implications” </vt:lpstr>
      <vt:lpstr>“Social Network Sites as Networked Publics: Affordances, Dynamics, and Implications” </vt:lpstr>
      <vt:lpstr>“Social Network Sites as Networked Publics: Affordances, Dynamics, and Implications” </vt:lpstr>
      <vt:lpstr>“Social Network Sites as Networked Publics: Affordances, Dynamics, and Implications” </vt:lpstr>
      <vt:lpstr>“Social Network Sites as Networked Publics: Affordances, Dynamics, and Implications” </vt:lpstr>
      <vt:lpstr>“Social Network Sites as Networked Publics: Affordances, Dynamics, and Implications” </vt:lpstr>
      <vt:lpstr>The Study of Social Networks</vt:lpstr>
      <vt:lpstr>“A Social Network Caught in the Web” by Adamic, Buyukkokten and Adar (2003) </vt:lpstr>
      <vt:lpstr>“A Social Network Caught in the Web” by Adamic, Buyukkokten and Adar (2003) </vt:lpstr>
      <vt:lpstr>Social Networks</vt:lpstr>
      <vt:lpstr>Facebook’s Psychological Study</vt:lpstr>
      <vt:lpstr>Social Networks</vt:lpstr>
      <vt:lpstr>The Filter Bubble</vt:lpstr>
      <vt:lpstr>The Filter Bubble</vt:lpstr>
      <vt:lpstr>The Filter Bubble</vt:lpstr>
      <vt:lpstr>The Filter Bubble</vt:lpstr>
      <vt:lpstr>The Filter Bubble</vt:lpstr>
      <vt:lpstr>The Filter Bubble</vt:lpstr>
      <vt:lpstr>The Filter Bubble</vt:lpstr>
      <vt:lpstr>The Filter Bubble</vt:lpstr>
      <vt:lpstr>Activity (in pairs): </vt:lpstr>
      <vt:lpstr>The Filter Bubble</vt:lpstr>
      <vt:lpstr>The Filter Bubble</vt:lpstr>
      <vt:lpstr>The Filter Bubble</vt:lpstr>
      <vt:lpstr>Question: </vt:lpstr>
      <vt:lpstr>Popping the filter bubble? </vt:lpstr>
      <vt:lpstr>Homophily</vt:lpstr>
      <vt:lpstr>Homophily</vt:lpstr>
      <vt:lpstr>Homophily</vt:lpstr>
      <vt:lpstr>Homophily</vt:lpstr>
      <vt:lpstr>Homophily</vt:lpstr>
      <vt:lpstr>Social Media Migration</vt:lpstr>
      <vt:lpstr>Social Media Migration</vt:lpstr>
      <vt:lpstr>Social Media Migration</vt:lpstr>
      <vt:lpstr>Social Media Migration</vt:lpstr>
      <vt:lpstr>Social Media Migration</vt:lpstr>
      <vt:lpstr>Looking Forward</vt:lpstr>
      <vt:lpstr>Lecture 7: Community – Social Networks</vt:lpstr>
      <vt:lpstr>For next week:</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 200: Lecture 9</dc:title>
  <dc:creator>Microsoft Office User</dc:creator>
  <cp:lastModifiedBy>Microsoft Office User</cp:lastModifiedBy>
  <cp:revision>157</cp:revision>
  <dcterms:created xsi:type="dcterms:W3CDTF">2018-05-21T15:05:07Z</dcterms:created>
  <dcterms:modified xsi:type="dcterms:W3CDTF">2018-07-05T22:18:18Z</dcterms:modified>
</cp:coreProperties>
</file>